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BB51-F902-4B01-8E65-6D4D9CCCAE22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42FA-9550-4361-A501-A0BBE795F7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836" y="1700808"/>
            <a:ext cx="5526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ПОДПРОГРАММА</a:t>
            </a:r>
          </a:p>
          <a:p>
            <a:pPr algn="ctr"/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0674" y="443711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образования и науки</a:t>
            </a: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14730" y="388279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2180" y="476672"/>
            <a:ext cx="2495872" cy="17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0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93626"/>
            <a:ext cx="1979712" cy="967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«Өлкетану»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504" y="229531"/>
            <a:ext cx="8820472" cy="716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ИНДИКАТОРЫ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БАЗОВЫХ НАПРАВЛЕНИЙ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710553"/>
            <a:ext cx="8820472" cy="102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118052"/>
            <a:ext cx="1979712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«Отаным – тағдырым»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118052"/>
            <a:ext cx="2520280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(профориентационная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1139276"/>
            <a:ext cx="1835696" cy="9215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 – білім бұлағы» </a:t>
            </a:r>
            <a:endPara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изучающих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родного края на 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культурно-исторических памятников и исторических личностей местного масштаба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целью идентификации собственного национального кода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–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краеведческих проектов (экскурсии, экспедиции, выезды, походы):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имеющих позитивную динамику результатов социологического исследования национальной идентичности: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50%.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Национальный краеведческий 3</a:t>
            </a:r>
            <a:r>
              <a:rPr lang="en-US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музей. Количество уникальных просмотров: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 тыс. просмотров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5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обладающих высоким уровнем воспитанности: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вступивших в ряды Единой детско-юношеской организации «Жас ұлан» и «Жас қыран»: 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роли казахстанских школ в международных рейтингах и исследованиях: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ИРО – 6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ГИК – 35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2020 году - количество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вузов в  международном рейтинге QS-WUR топ-300; топ-500; топ-701+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в рамках вузовского компонента по специальностям гуманитарного направления тематики по проектам «Рухани жаңғыру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2020 года 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одержавших победу на международных олимпиадах и конкурсах, как образец успешного,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человека: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0,021% (золотые медали - 99, серебряные - 161, бронзовые - 295);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0,03% (золотые медали - 111, серебряные - 175, бронзовые - 323).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2204864"/>
            <a:ext cx="2520280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получающих образование через реализацию проектов по обновленным учебным программам, направленным на повышение практикоориентированности и к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онкурентоспособ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ности в период выбора профессии: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2016-2017 учебный год – 100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1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классов;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2017-2018 – 100% обучающихся 2, 5, 7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2018-2019 – 100% обучающихся 3, 6, 8, 10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2019-2020 - 100% обучающихся 4, 9, 11 классов.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Охват – 2,9 млн. школьников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 и родителей,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удовлетворенных качеством образования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условиями для занятости детей во внеурочное время и подготовкой к выбору будущей профессии к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году:</a:t>
            </a: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обучающиеся – 50%;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родители  –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демонстрирующих лучшие профессиональные навыки в областных, республиканских, международных </a:t>
            </a:r>
            <a:r>
              <a:rPr lang="kk-KZ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конкурсах:</a:t>
            </a:r>
            <a:r>
              <a:rPr lang="kk-KZ" sz="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30%, 2019-40 %, 2020 – 50 %, 2021 – 60 %, 2022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проектов в области высокотехнологичных методик и цифровых технологий: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– 30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kk-KZ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kk-KZ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04864"/>
            <a:ext cx="1835696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участвующих в конкурсах «Читающая школа», «Читающий колледж», «Читающий вуз»: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15%, 2019 – 20%, 2020 – 25%, 2021 – 30%, 2022 – 35% 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 уровням образования)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буккросингов -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специальных мест по обмену книгами в организациях образования: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не менее 48 пунктов, к 2022 году – не менее 240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пользующихся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специальными местами по обмену книгами в организациях образования -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буккросингами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2%, 2019 – 5%, 2020 – 7%, 2021 – 10%, 2022 – 15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Enu\Desktop\Boost-your-online-visibility-and-sa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387" y="5150504"/>
            <a:ext cx="1491945" cy="156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nu\Desktop\home.savings-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9283" y="5192149"/>
            <a:ext cx="1848693" cy="14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34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53315" cy="429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ТӘРБИЕ ЖӘНЕ БІЛІМ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8" y="836713"/>
            <a:ext cx="2797137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07504" y="5460159"/>
            <a:ext cx="1070166" cy="65595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107505" y="6110096"/>
            <a:ext cx="1059154" cy="62670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07504" y="2619900"/>
            <a:ext cx="1070166" cy="7297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07506" y="3994360"/>
            <a:ext cx="1059154" cy="78306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07508" y="1270132"/>
            <a:ext cx="2797138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Конкурентоспособная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региональных и глобальных рынках, обладающая набором качеств, достойных </a:t>
            </a:r>
            <a:r>
              <a:rPr lang="en-US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XXI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07506" y="4781911"/>
            <a:ext cx="1059154" cy="67824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07507" y="3357382"/>
            <a:ext cx="1059154" cy="622199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66658" y="2621176"/>
            <a:ext cx="1737988" cy="73620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методики </a:t>
            </a:r>
            <a:r>
              <a:rPr lang="kk-KZ" sz="600" b="1" u="sng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исследования и определение уровня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обучающихся и их родителей качеством образования, условиями для занятости детей во внеурочное время и подготовкой к выбору будущей профессии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66658" y="3356992"/>
            <a:ext cx="1737988" cy="63697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Профориентационн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осознание обучающимся своей индивидуальности и личностных ресурсов в процессе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выбора будущей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профессии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66659" y="3980711"/>
            <a:ext cx="1737988" cy="79815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внутреннего творческого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потенциала и личностных возможностей обучающихся через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художественное и декоративно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прикладное искусство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107506" y="4385892"/>
            <a:ext cx="19090" cy="9327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166658" y="4781910"/>
            <a:ext cx="1737988" cy="6782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нравственного, эстетического воспитания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формирование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коммуникативной культуры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театральную деятельность и приобщение к музыке</a:t>
            </a:r>
          </a:p>
          <a:p>
            <a:pPr algn="ctr">
              <a:spcAft>
                <a:spcPts val="0"/>
              </a:spcAft>
            </a:pP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66658" y="5489619"/>
            <a:ext cx="1737988" cy="62649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Формирование конкурентоспособной личности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развитие 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технического творчества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применением передовых высокотехнологичных методик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цифровых технологий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66659" y="6116116"/>
            <a:ext cx="1737988" cy="62068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Передача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социально-исторического опыта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эмоциональных и рациональных отношений между людьми с приоритетом воспитания нравственных, духовных и гуманистических ценностей.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04648" y="836712"/>
            <a:ext cx="2448270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5797" y="836713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40351" y="836713"/>
            <a:ext cx="1320469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04648" y="1270132"/>
            <a:ext cx="2383586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 с активной гражданской позицией и уважением к истории, культуре, обычаям и традициям своей малой родины, готовый к участию в делах на благо Казахстана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01407" y="1268760"/>
            <a:ext cx="2438944" cy="1351140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Личность, воспитанная на синергии истинного прагматизма и культа знаний с чувством принадлежности к единой великой нации</a:t>
            </a:r>
            <a:endParaRPr lang="kk-KZ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40351" y="1268760"/>
            <a:ext cx="1320470" cy="136253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семерная поддержка Чтения как важнейшего элемента культуры и инструмента повышения интеллектуального потенциала, конкурентоспособности нации, творческой и социальной активности молодежи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748875" y="2619900"/>
            <a:ext cx="1311946" cy="3195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7259752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0352" y="3765408"/>
            <a:ext cx="1303426" cy="389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3130" y="5225891"/>
            <a:ext cx="1294907" cy="384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4154874"/>
            <a:ext cx="1294909" cy="107432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рганизация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совместной  деятельности учащихся и взрослых (библиотекарь, учитель, родители и учащиеся)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 общего интереса к книге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36093" y="2979734"/>
            <a:ext cx="1311944" cy="78944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специальных мест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обмену книгами в организациях образования – </a:t>
            </a:r>
            <a:r>
              <a:rPr lang="ru-RU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48873" y="5610654"/>
            <a:ext cx="1311947" cy="113071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организаций образования и пополнение фонда библиотек детской литературой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09873" y="6110096"/>
            <a:ext cx="1212322" cy="6267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04646" y="5469000"/>
            <a:ext cx="1207383" cy="6471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06845" y="2619900"/>
            <a:ext cx="1207461" cy="7297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04646" y="3989525"/>
            <a:ext cx="1209562" cy="7878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09874" y="4772325"/>
            <a:ext cx="1211749" cy="6878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6845" y="3338292"/>
            <a:ext cx="1207461" cy="641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38492" y="6110096"/>
            <a:ext cx="1159511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бновление содержания учебных программ цикла естественных дисциплин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128157" y="5466507"/>
            <a:ext cx="1169847" cy="64960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</a:t>
            </a:r>
            <a:r>
              <a:rPr lang="ru-RU" sz="75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экопроблем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и популяризация использования альтернативной энергии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28783" y="2621176"/>
            <a:ext cx="1169219" cy="7171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детско-юношеского туризма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 краеведения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120305" y="4777422"/>
            <a:ext cx="1177698" cy="68273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Издание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хрестоматии </a:t>
            </a:r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«История родного края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28157" y="3338292"/>
            <a:ext cx="1169845" cy="62751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Активизация исследовательской,  краеведческой деятельности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128158" y="3965809"/>
            <a:ext cx="1169845" cy="8065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Формирование активной гражданской позиции через знание истории и традиции казахского народа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01406" y="6114660"/>
            <a:ext cx="1078520" cy="6267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95797" y="5445224"/>
            <a:ext cx="1074129" cy="670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288233" y="2619900"/>
            <a:ext cx="1074197" cy="8017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5295965" y="4094410"/>
            <a:ext cx="1076066" cy="6779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301361" y="4757391"/>
            <a:ext cx="1078561" cy="6878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8003" y="3421041"/>
            <a:ext cx="1074197" cy="696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379276" y="6110096"/>
            <a:ext cx="1359827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Создание дискуссионной площадки для </a:t>
            </a:r>
            <a:r>
              <a:rPr lang="ru-RU" sz="6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проактивного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продвижения нравственно-духовных ценностей Казахстана в международном сообществе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360388" y="5460158"/>
            <a:ext cx="1380932" cy="65595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Поддержка лидерства через выявление детских инициатив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368627" y="2631293"/>
            <a:ext cx="1371724" cy="7904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 уровня удовлетворенности обучающихся  и их родителей качеством системы образования, социальным статусом и профессиональным </a:t>
            </a: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самоопределением</a:t>
            </a:r>
            <a:endParaRPr lang="ru-RU" sz="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379926" y="4772325"/>
            <a:ext cx="1359101" cy="69418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Воспитание гражданской сознательности  через активное проявление в различных сферах жизни общества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379927" y="3411764"/>
            <a:ext cx="1359100" cy="68251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молодежного движения с акцентом на формирование конкурентоспособной , ответственной Личности Единой Нации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6379276" y="4094410"/>
            <a:ext cx="1359828" cy="6867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национальной идентичности через приобщение обучающихся к творчеству великих мыслителей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xmlns="" val="26897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852339" y="-1"/>
            <a:ext cx="2888981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840909" y="4941166"/>
            <a:ext cx="1201213" cy="93610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4852339" y="5877271"/>
            <a:ext cx="1166659" cy="98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822169" y="865788"/>
            <a:ext cx="1200864" cy="127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840909" y="2989099"/>
            <a:ext cx="1171111" cy="95131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847228" y="435112"/>
            <a:ext cx="2856454" cy="430676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822169" y="3947379"/>
            <a:ext cx="1184718" cy="99378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837661" y="2136516"/>
            <a:ext cx="1165676" cy="8262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18494" y="865788"/>
            <a:ext cx="1698754" cy="131715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kk-KZ" sz="1000" dirty="0" smtClean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методики исследования и определение уровня </a:t>
            </a:r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качеством образования</a:t>
            </a: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Соцопрос 3 млн. человек (родители и обуч.)</a:t>
            </a:r>
            <a:endParaRPr lang="kk-KZ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23032" y="2188245"/>
            <a:ext cx="1723036" cy="7936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Региональные и республиканские форумы «Мир профессий». 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 к 2022 году – 65% - 1,9 млн. детей</a:t>
            </a:r>
            <a:endParaRPr lang="ru-RU" sz="10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015556" y="2979932"/>
            <a:ext cx="1737988" cy="96965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Выставки и конкурсы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декоративно-прикладного творчества.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к 2022 году – 9% -  250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4840909" y="3464757"/>
            <a:ext cx="131047" cy="93453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018494" y="3947380"/>
            <a:ext cx="1737988" cy="99378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Театральные и музыкальные  конкурсы и фестивали.</a:t>
            </a:r>
          </a:p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7% - 203 тысячи обучающихся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18996" y="4941167"/>
            <a:ext cx="1737988" cy="9361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Робототехника и  изобретательство .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7% - 203 тысячи обучающихся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30009" y="5877271"/>
            <a:ext cx="1737988" cy="98072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«Одна неделя в ауле, в городе»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Охват – 5% - 145 тыс.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-36512" y="0"/>
            <a:ext cx="2403922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93107" y="0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14043" y="0"/>
            <a:ext cx="1429957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12729" y="436646"/>
            <a:ext cx="2396286" cy="42914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Краеведение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86429" y="396330"/>
            <a:ext cx="2438944" cy="437477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 </a:t>
            </a:r>
            <a:endParaRPr lang="kk-KZ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17248" y="396330"/>
            <a:ext cx="1426752" cy="532489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41320" y="928819"/>
            <a:ext cx="1402679" cy="434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367877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1320" y="2605100"/>
            <a:ext cx="1390390" cy="607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67997" y="4880149"/>
            <a:ext cx="1363714" cy="6656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67997" y="3212976"/>
            <a:ext cx="1376002" cy="166717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Конкурсы «Лучшее аудио чтение», «Читающая школа», «Читающий колледж» и другие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 – 700 тысяч аудио записей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Кол-во организаций - 2500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17248" y="1268760"/>
            <a:ext cx="1426752" cy="133633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2022 – 280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15% - 435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67997" y="5517232"/>
            <a:ext cx="1378220" cy="134076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мультимедийным оборудование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году – 4000 школьных библиотек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2729" y="853469"/>
            <a:ext cx="1023562" cy="991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-23739" y="4941169"/>
            <a:ext cx="1006941" cy="1037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24385" y="4002899"/>
            <a:ext cx="1007587" cy="9382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15511" y="5908672"/>
            <a:ext cx="998714" cy="949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4385" y="1782219"/>
            <a:ext cx="1043821" cy="11805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-15512" y="3006994"/>
            <a:ext cx="1034948" cy="9531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10833" y="853469"/>
            <a:ext cx="1367971" cy="9913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Внедрение предмета 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Креведение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» (20 часов по 4 предметам). Охват 100% 5-7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кл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95541" y="4941169"/>
            <a:ext cx="1388016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экологов и натуралистов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3,5% - 100 тысяч обучающихся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95542" y="3947382"/>
            <a:ext cx="1384234" cy="99378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юных краеведов и туристов</a:t>
            </a:r>
          </a:p>
          <a:p>
            <a:pPr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10% - 300 тысяч.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16442" y="1831164"/>
            <a:ext cx="1362362" cy="11896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16 учебников «Краеведение». Краеведческая работа 30 тысяч педагогов.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Съезд историков и ученых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06079" y="3020796"/>
            <a:ext cx="1377478" cy="93934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Исследовательские экспедиции школьников.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Ежегодно 1500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88862" y="5908673"/>
            <a:ext cx="1394695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Интеллектуальные конкурсы юных историков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38% - 1,1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09531" y="5908673"/>
            <a:ext cx="1093916" cy="9493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420069" y="4941169"/>
            <a:ext cx="1083378" cy="9293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376247" y="836713"/>
            <a:ext cx="1074197" cy="100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2392447" y="3020795"/>
            <a:ext cx="1076066" cy="9196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409486" y="3960142"/>
            <a:ext cx="1078561" cy="9810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409531" y="1888785"/>
            <a:ext cx="1040912" cy="1132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487401" y="5908673"/>
            <a:ext cx="1359827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Симпозиумы, конференции педагогов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50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503445" y="4941169"/>
            <a:ext cx="1345999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Олимпиады по предметам Охват – 50% - 1,5 тысяч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450444" y="833807"/>
            <a:ext cx="1371724" cy="105993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Разработка методики.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Соцопрос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10% - 300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488051" y="3967028"/>
            <a:ext cx="1336307" cy="97414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Парад оркестров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35% - 1 млн.  человек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465258" y="1893736"/>
            <a:ext cx="1359100" cy="109536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улан». Скаутское движение.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69% - 2,0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477833" y="3020794"/>
            <a:ext cx="1359828" cy="94623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Литературные чтения (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Абайские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Сатпаевские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Магжанские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14% - 400 тыс.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2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1045</Words>
  <Application>Microsoft Office PowerPoint</Application>
  <PresentationFormat>Экран (4:3)</PresentationFormat>
  <Paragraphs>210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2018-01-23T09:37:23Z</dcterms:created>
  <dcterms:modified xsi:type="dcterms:W3CDTF">2018-01-23T09:38:33Z</dcterms:modified>
</cp:coreProperties>
</file>