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BB51-F902-4B01-8E65-6D4D9CCCAE22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142FA-9550-4361-A501-A0BBE795F7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BB51-F902-4B01-8E65-6D4D9CCCAE22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142FA-9550-4361-A501-A0BBE795F7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BB51-F902-4B01-8E65-6D4D9CCCAE22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142FA-9550-4361-A501-A0BBE795F7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BB51-F902-4B01-8E65-6D4D9CCCAE22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142FA-9550-4361-A501-A0BBE795F7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BB51-F902-4B01-8E65-6D4D9CCCAE22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142FA-9550-4361-A501-A0BBE795F7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BB51-F902-4B01-8E65-6D4D9CCCAE22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142FA-9550-4361-A501-A0BBE795F7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BB51-F902-4B01-8E65-6D4D9CCCAE22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142FA-9550-4361-A501-A0BBE795F7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BB51-F902-4B01-8E65-6D4D9CCCAE22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142FA-9550-4361-A501-A0BBE795F7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BB51-F902-4B01-8E65-6D4D9CCCAE22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142FA-9550-4361-A501-A0BBE795F7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BB51-F902-4B01-8E65-6D4D9CCCAE22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142FA-9550-4361-A501-A0BBE795F7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BB51-F902-4B01-8E65-6D4D9CCCAE22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142FA-9550-4361-A501-A0BBE795F7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0BB51-F902-4B01-8E65-6D4D9CCCAE22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142FA-9550-4361-A501-A0BBE795F7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2836" y="1700808"/>
            <a:ext cx="55263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sz="35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kk-KZ" sz="35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ПОДПРОГРАММА</a:t>
            </a:r>
          </a:p>
          <a:p>
            <a:pPr algn="ctr"/>
            <a:r>
              <a:rPr lang="kk-KZ" sz="35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ТӘРБИЕ ЖӘНЕ БІЛІМ</a:t>
            </a:r>
            <a:r>
              <a:rPr lang="kk-KZ" sz="35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35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10674" y="4437112"/>
            <a:ext cx="74888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Министерство образования и науки</a:t>
            </a:r>
          </a:p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Республики Казахстан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14730" y="3882792"/>
            <a:ext cx="64807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___________________________________________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22180" y="476672"/>
            <a:ext cx="2495872" cy="1747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7107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093626"/>
            <a:ext cx="1979712" cy="9672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«Өлкетану»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краеведческое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07504" y="229531"/>
            <a:ext cx="8820472" cy="7160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ИНДИКАТОРЫ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БАЗОВЫХ НАПРАВЛЕНИЙ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6710553"/>
            <a:ext cx="8820472" cy="1028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67744" y="1118052"/>
            <a:ext cx="1979712" cy="9427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«Отаным – тағдырым»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патриотическое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27984" y="1118052"/>
            <a:ext cx="2520280" cy="9427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«Саналы азамат» </a:t>
            </a:r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(профориентационная 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поддержка в выборе профессии</a:t>
            </a:r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092280" y="1139276"/>
            <a:ext cx="1835696" cy="9215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Кітап – білім бұлағы» </a:t>
            </a:r>
            <a:endParaRPr lang="kk-KZ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пропаганда чтения</a:t>
            </a:r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2204864"/>
            <a:ext cx="1979712" cy="440120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обучающихся</a:t>
            </a:r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изучающих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истори</a:t>
            </a:r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ю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родного края на </a:t>
            </a:r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основе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культурно-исторических памятников и исторических личностей местного масштаба</a:t>
            </a:r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 целью идентификации собственного национального кода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 2022 года – 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100%.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участвующих в реализации краеведческих проектов (экскурсии, экспедиции, выезды, походы): 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 2022 года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40%.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имеющих позитивную динамику результатов социологического исследования национальной идентичности: </a:t>
            </a:r>
            <a:endParaRPr lang="kk-KZ" sz="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2022 года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50%.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Национальный краеведческий 3</a:t>
            </a:r>
            <a:r>
              <a:rPr lang="en-US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музей. Количество уникальных просмотров: </a:t>
            </a:r>
            <a:endParaRPr lang="ru-RU" sz="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ежегодно 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200 тыс. просмотров</a:t>
            </a:r>
            <a:r>
              <a:rPr lang="ru-RU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7745" y="2204864"/>
            <a:ext cx="1979712" cy="440120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обладающих высоким уровнем воспитанности: </a:t>
            </a:r>
            <a:endParaRPr lang="kk-KZ" sz="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2022 году – 70%.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вступивших в ряды Единой детско-юношеской организации «Жас ұлан» и «Жас қыран»: 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 2022 году – 70%.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Повышение роли казахстанских школ в международных рейтингах и исследованиях: 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 2022 году – ИРО – 6 место;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 2022 году ГИК – 35 место;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 2020 году - количество 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вузов в  международном рейтинге QS-WUR топ-300; топ-500; топ-701+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Внедрение в рамках вузовского компонента по специальностям гуманитарного направления тематики по проектам «Рухани жаңғыру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»:</a:t>
            </a:r>
            <a:r>
              <a:rPr lang="ru-RU" sz="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 2020 года 100%.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одержавших победу на международных олимпиадах и конкурсах, как образец успешного,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сильн</a:t>
            </a:r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ого и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творческ</a:t>
            </a:r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ого человека: 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 0,021% (золотые медали - 99, серебряные - 161, бронзовые - 295);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2022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 0,03% (золотые медали - 111, серебряные - 175, бронзовые - 323).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27984" y="2204864"/>
            <a:ext cx="2520280" cy="440120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получающих образование через реализацию проектов по обновленным учебным программам, направленным на повышение практикоориентированности и к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онкурентоспособ</a:t>
            </a:r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ности в период выбора профессии: 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2016-2017 учебный год – 100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%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обучающихся </a:t>
            </a:r>
            <a:r>
              <a:rPr lang="kk-KZ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1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классов;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2017-2018 – 100% обучающихся 2, 5, 7 классов; 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2018-2019 – 100% обучающихся 3, 6, 8, 10 классов; 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2019-2020 - 100% обучающихся 4, 9, 11 классов.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Охват – 2,9 млн. школьников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 и родителей,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удовлетворенных качеством образования</a:t>
            </a:r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условиями для занятости детей во внеурочное время и подготовкой к выбору будущей профессии к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2022 году:</a:t>
            </a: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обучающиеся – 50%;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родители  – 40%.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демонстрирующих лучшие профессиональные навыки в областных, республиканских, международных </a:t>
            </a:r>
            <a:r>
              <a:rPr lang="kk-KZ" sz="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конкурсах:</a:t>
            </a:r>
            <a:r>
              <a:rPr lang="kk-KZ" sz="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2018 – 30%, 2019-40 %, 2020 – 50 %, 2021 – 60 %, 2022 – 70%.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участвующих в реализации проектов в области высокотехнологичных методик и цифровых технологий: </a:t>
            </a:r>
            <a:endParaRPr lang="kk-KZ" sz="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2022 года – 30</a:t>
            </a:r>
            <a:r>
              <a:rPr lang="kk-KZ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%.</a:t>
            </a:r>
          </a:p>
          <a:p>
            <a:endParaRPr lang="kk-KZ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kk-KZ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092280" y="2204864"/>
            <a:ext cx="1835696" cy="440120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участвующих в конкурсах «Читающая школа», «Читающий колледж», «Читающий вуз»:</a:t>
            </a:r>
            <a:r>
              <a:rPr lang="ru-RU" sz="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2018 – 15%, 2019 – 20%, 2020 – 25%, 2021 – 30%, 2022 – 35% </a:t>
            </a:r>
            <a:r>
              <a:rPr lang="ru-RU" sz="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(по уровням образования)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Организация буккросингов -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специальных мест по обмену книгами в организациях образования: 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ежегодно не менее 48 пунктов, к 2022 году – не менее 240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пользующихся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специальными местами по обмену книгами в организациях образования -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буккросингами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2018 – 2%, 2019 – 5%, 2020 – 7%, 2021 – 10%, 2022 – 15</a:t>
            </a:r>
            <a:r>
              <a:rPr lang="ru-RU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%.</a:t>
            </a: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Enu\Desktop\Boost-your-online-visibility-and-sal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1387" y="5150504"/>
            <a:ext cx="1491945" cy="1560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Enu\Desktop\home.savings-v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79283" y="5192149"/>
            <a:ext cx="1848693" cy="1403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6342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53315" cy="4291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ТӘРБИЕ ЖӘНЕ БІЛІМ</a:t>
            </a:r>
            <a:endParaRPr lang="ru-RU" sz="36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7508" y="836713"/>
            <a:ext cx="2797137" cy="435113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САНАЛЫ АЗАМАТ</a:t>
            </a:r>
            <a:endParaRPr lang="ru-RU" sz="14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06" name="Прямоугольник 205"/>
          <p:cNvSpPr/>
          <p:nvPr/>
        </p:nvSpPr>
        <p:spPr>
          <a:xfrm>
            <a:off x="107504" y="5460159"/>
            <a:ext cx="1070166" cy="655957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Первый шаг к великим изобретениям</a:t>
            </a:r>
          </a:p>
        </p:txBody>
      </p:sp>
      <p:sp>
        <p:nvSpPr>
          <p:cNvPr id="208" name="Прямоугольник 207"/>
          <p:cNvSpPr/>
          <p:nvPr/>
        </p:nvSpPr>
        <p:spPr>
          <a:xfrm>
            <a:off x="107505" y="6110096"/>
            <a:ext cx="1059154" cy="626707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9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Айнала</a:t>
            </a:r>
            <a:r>
              <a:rPr lang="kk-KZ" sz="9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ға қара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10" name="Прямоугольник 209"/>
          <p:cNvSpPr/>
          <p:nvPr/>
        </p:nvSpPr>
        <p:spPr>
          <a:xfrm>
            <a:off x="107504" y="2619900"/>
            <a:ext cx="1070166" cy="729786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Исследования уровня удовлетворенности качеством </a:t>
            </a:r>
            <a:r>
              <a:rPr lang="ru-RU" sz="9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образования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12" name="Прямоугольник 211"/>
          <p:cNvSpPr/>
          <p:nvPr/>
        </p:nvSpPr>
        <p:spPr>
          <a:xfrm>
            <a:off x="107506" y="3994360"/>
            <a:ext cx="1059154" cy="783063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Алтын қазына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47" name="Прямоугольник 146"/>
          <p:cNvSpPr/>
          <p:nvPr/>
        </p:nvSpPr>
        <p:spPr>
          <a:xfrm>
            <a:off x="107508" y="1270132"/>
            <a:ext cx="2797138" cy="1349768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Конкурентоспособная 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личность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 региональных и глобальных рынках, обладающая набором качеств, достойных </a:t>
            </a:r>
            <a:r>
              <a:rPr lang="en-US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XXI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века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107506" y="4781911"/>
            <a:ext cx="1059154" cy="678248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Дарындар елі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49" name="Прямоугольник 148"/>
          <p:cNvSpPr/>
          <p:nvPr/>
        </p:nvSpPr>
        <p:spPr>
          <a:xfrm>
            <a:off x="107507" y="3357382"/>
            <a:ext cx="1059154" cy="622199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9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Мир профессий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166658" y="2621176"/>
            <a:ext cx="1737988" cy="736206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600" dirty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Разработка методики </a:t>
            </a:r>
            <a:r>
              <a:rPr lang="kk-KZ" sz="600" b="1" u="sng" dirty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исследования и определение уровня </a:t>
            </a:r>
            <a:r>
              <a:rPr lang="kk-KZ" sz="600" b="1" u="sng" dirty="0" smtClean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удовлетворенности </a:t>
            </a:r>
            <a:r>
              <a:rPr lang="kk-KZ" sz="600" dirty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обучающихся и их родителей качеством образования, условиями для занятости детей во внеурочное время и подготовкой к выбору будущей профессии</a:t>
            </a:r>
            <a:endParaRPr lang="ru-RU" sz="600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1166658" y="3356992"/>
            <a:ext cx="1737988" cy="63697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Профориентационн</a:t>
            </a:r>
            <a:r>
              <a:rPr lang="kk-KZ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ая</a:t>
            </a:r>
            <a:r>
              <a:rPr lang="ru-RU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поддержк</a:t>
            </a:r>
            <a:r>
              <a:rPr lang="kk-KZ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</a:t>
            </a:r>
            <a:r>
              <a:rPr lang="ru-RU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осознание обучающимся своей индивидуальности и личностных ресурсов в процессе </a:t>
            </a:r>
            <a:r>
              <a:rPr lang="ru-RU" sz="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выбора будущей </a:t>
            </a:r>
            <a:r>
              <a:rPr lang="ru-RU" sz="6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профессии</a:t>
            </a:r>
            <a:endParaRPr lang="ru-RU" sz="600" b="1" u="sng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1166659" y="3980711"/>
            <a:ext cx="1737988" cy="798155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Развитие внутреннего творческого </a:t>
            </a:r>
            <a:r>
              <a:rPr lang="ru-RU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потенциала и личностных возможностей обучающихся через </a:t>
            </a:r>
            <a:r>
              <a:rPr lang="kk-KZ" sz="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художественное и декоративно</a:t>
            </a:r>
            <a:r>
              <a:rPr lang="ru-RU" sz="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kk-KZ" sz="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прикладное искусство</a:t>
            </a:r>
            <a:r>
              <a:rPr lang="ru-RU" sz="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600" b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5" name="Прямая соединительная линия 74"/>
          <p:cNvCxnSpPr>
            <a:stCxn id="212" idx="1"/>
          </p:cNvCxnSpPr>
          <p:nvPr/>
        </p:nvCxnSpPr>
        <p:spPr>
          <a:xfrm>
            <a:off x="107506" y="4385892"/>
            <a:ext cx="19090" cy="9327"/>
          </a:xfrm>
          <a:prstGeom prst="line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1166658" y="4781910"/>
            <a:ext cx="1737988" cy="67824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Совершенствование нравственного, эстетического воспитания </a:t>
            </a:r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формирование </a:t>
            </a:r>
            <a:r>
              <a:rPr lang="ru-RU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коммуникативной культуры</a:t>
            </a:r>
            <a:r>
              <a:rPr lang="ru-RU" sz="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через </a:t>
            </a:r>
            <a:r>
              <a:rPr lang="ru-RU" sz="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театральную деятельность и приобщение к музыке</a:t>
            </a:r>
          </a:p>
          <a:p>
            <a:pPr algn="ctr">
              <a:spcAft>
                <a:spcPts val="0"/>
              </a:spcAft>
            </a:pPr>
            <a:endParaRPr lang="ru-RU" sz="600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166658" y="5489619"/>
            <a:ext cx="1737988" cy="62649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Формирование конкурентоспособной личности </a:t>
            </a:r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через развитие  </a:t>
            </a:r>
            <a:r>
              <a:rPr lang="ru-RU" sz="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технического творчества </a:t>
            </a:r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применением передовых высокотехнологичных методик </a:t>
            </a:r>
            <a:r>
              <a:rPr lang="ru-RU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цифровых технологий</a:t>
            </a:r>
            <a:endParaRPr lang="ru-RU" sz="600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1166659" y="6116116"/>
            <a:ext cx="1737988" cy="62068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Передача </a:t>
            </a:r>
            <a:r>
              <a:rPr lang="ru-RU" sz="6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социально-исторического опыта </a:t>
            </a:r>
            <a:r>
              <a:rPr lang="ru-RU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эмоциональных и рациональных отношений между людьми с приоритетом воспитания нравственных, духовных и гуманистических ценностей.</a:t>
            </a:r>
            <a:endParaRPr lang="ru-RU" sz="600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904648" y="836712"/>
            <a:ext cx="2448270" cy="4351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ӨЛКЕТАНУ</a:t>
            </a:r>
            <a:endParaRPr lang="ru-RU" sz="14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295797" y="836713"/>
            <a:ext cx="2444554" cy="435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ОТАНЫМ-ТАҒДЫРЫМ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7740351" y="836713"/>
            <a:ext cx="1320469" cy="4351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КІТАП – БІЛІМ БУЛАҒЫ</a:t>
            </a:r>
            <a:endParaRPr lang="ru-RU" sz="12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904648" y="1270132"/>
            <a:ext cx="2383586" cy="1349768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Патриот с активной гражданской позицией и уважением к истории, культуре, обычаям и традициям своей малой родины, готовый к участию в делах на благо Казахстана</a:t>
            </a:r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301407" y="1268760"/>
            <a:ext cx="2438944" cy="1351140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Личность, воспитанная на синергии истинного прагматизма и культа знаний с чувством принадлежности к единой великой нации</a:t>
            </a:r>
            <a:endParaRPr lang="kk-KZ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740351" y="1268760"/>
            <a:ext cx="1320470" cy="1362533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семерная поддержка Чтения как важнейшего элемента культуры и инструмента повышения интеллектуального потенциала, конкурентоспособности нации, творческой и социальной активности молодежи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7748875" y="2619900"/>
            <a:ext cx="1311946" cy="31950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БУККРОСИНГ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V="1">
            <a:off x="7259752" y="4348205"/>
            <a:ext cx="0" cy="184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7740352" y="3765408"/>
            <a:ext cx="1303426" cy="38946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ЖАҚСЫ КІТАП – </a:t>
            </a:r>
          </a:p>
          <a:p>
            <a:pPr algn="ctr"/>
            <a:r>
              <a:rPr lang="ru-RU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ЖАН АЗИҒЫ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753130" y="5225891"/>
            <a:ext cx="1294907" cy="3847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КІТАПХАНА - БІЛІМ ОРДАСЫ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740352" y="4154874"/>
            <a:ext cx="1294909" cy="1074325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рганизация 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совместной  деятельности учащихся и взрослых (библиотекарь, учитель, родители и учащиеся) </a:t>
            </a:r>
            <a:endParaRPr lang="ru-RU" sz="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основе общего интереса к книге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736093" y="2979734"/>
            <a:ext cx="1311944" cy="789449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Организация специальных мест 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обмену книгами в организациях образования – </a:t>
            </a:r>
            <a:r>
              <a:rPr lang="ru-RU" sz="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буккросингов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748873" y="5610654"/>
            <a:ext cx="1311947" cy="1130713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снащение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библиотек организаций образования и пополнение фонда библиотек детской литературой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909873" y="6110096"/>
            <a:ext cx="1212322" cy="62670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Алтын </a:t>
            </a:r>
            <a:r>
              <a:rPr lang="ru-RU" sz="105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адам</a:t>
            </a:r>
            <a:endParaRPr lang="ru-RU" sz="105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904646" y="5469000"/>
            <a:ext cx="1207383" cy="6471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Табиғат бесігі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906845" y="2619900"/>
            <a:ext cx="1207461" cy="7297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Менің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Отаным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904646" y="3989525"/>
            <a:ext cx="1209562" cy="7878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Тарих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мұрасы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909874" y="4772325"/>
            <a:ext cx="1211749" cy="6878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Ұлттық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қазына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906845" y="3338292"/>
            <a:ext cx="1207461" cy="6412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Елімнің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шежерелі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байлығы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138492" y="6110096"/>
            <a:ext cx="1159511" cy="63127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</a:t>
            </a:r>
            <a:r>
              <a:rPr lang="ru-RU" sz="75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бновление содержания учебных программ цикла естественных дисциплин</a:t>
            </a:r>
            <a:endParaRPr lang="ru-RU" sz="75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128157" y="5466507"/>
            <a:ext cx="1169847" cy="649609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Изучение </a:t>
            </a:r>
            <a:r>
              <a:rPr lang="ru-RU" sz="750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экопроблем</a:t>
            </a:r>
            <a:r>
              <a:rPr lang="ru-RU" sz="75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и популяризация использования альтернативной энергии</a:t>
            </a:r>
            <a:endParaRPr lang="ru-RU" sz="75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128783" y="2621176"/>
            <a:ext cx="1169219" cy="717116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Развитие детско-юношеского туризма </a:t>
            </a:r>
            <a:r>
              <a:rPr lang="ru-RU" sz="75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 краеведения</a:t>
            </a:r>
            <a:endParaRPr lang="ru-RU" sz="75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120305" y="4777422"/>
            <a:ext cx="1177698" cy="682735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Издание </a:t>
            </a:r>
            <a:r>
              <a:rPr lang="ru-RU" sz="7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хрестоматии </a:t>
            </a:r>
            <a:r>
              <a:rPr lang="ru-RU" sz="7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«История родного края</a:t>
            </a:r>
            <a:r>
              <a:rPr lang="ru-RU" sz="7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75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128157" y="3338292"/>
            <a:ext cx="1169845" cy="62751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Активизация исследовательской,  краеведческой деятельности</a:t>
            </a:r>
            <a:endParaRPr lang="ru-RU" sz="75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128158" y="3965809"/>
            <a:ext cx="1169845" cy="806516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Формирование активной гражданской позиции через знание истории и традиции казахского народа</a:t>
            </a:r>
            <a:endParaRPr lang="ru-RU" sz="75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5301406" y="6114660"/>
            <a:ext cx="1078520" cy="6267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жер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.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ел.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глобал</a:t>
            </a:r>
            <a:endParaRPr lang="ru-RU" sz="105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295797" y="5445224"/>
            <a:ext cx="1074129" cy="6708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Моя инициатива – моей Родине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5288233" y="2619900"/>
            <a:ext cx="1074197" cy="80179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Исследование уровня воспитанности обучающихся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5295965" y="4094410"/>
            <a:ext cx="1076066" cy="67791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Сөз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– 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тілдің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көркі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5301361" y="4757391"/>
            <a:ext cx="1078561" cy="68783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Өрле, Қазақстан!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298003" y="3421041"/>
            <a:ext cx="1074197" cy="6962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Жас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ұлан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6379276" y="6110096"/>
            <a:ext cx="1359827" cy="63127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Создание дискуссионной площадки для </a:t>
            </a:r>
            <a:r>
              <a:rPr lang="ru-RU" sz="6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проактивного</a:t>
            </a:r>
            <a:r>
              <a:rPr lang="ru-RU" sz="6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продвижения нравственно-духовных ценностей Казахстана в международном сообществе</a:t>
            </a:r>
          </a:p>
        </p:txBody>
      </p:sp>
      <p:sp>
        <p:nvSpPr>
          <p:cNvPr id="105" name="Прямоугольник 104"/>
          <p:cNvSpPr/>
          <p:nvPr/>
        </p:nvSpPr>
        <p:spPr>
          <a:xfrm>
            <a:off x="6360388" y="5460158"/>
            <a:ext cx="1380932" cy="65595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Поддержка лидерства через выявление детских инициатив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6368627" y="2631293"/>
            <a:ext cx="1371724" cy="790400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Изучение  уровня удовлетворенности обучающихся  и их родителей качеством системы образования, социальным статусом и профессиональным </a:t>
            </a: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самоопределением</a:t>
            </a:r>
            <a:endParaRPr lang="ru-RU" sz="6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6379926" y="4772325"/>
            <a:ext cx="1359101" cy="69418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Воспитание гражданской сознательности  через активное проявление в различных сферах жизни общества </a:t>
            </a:r>
          </a:p>
        </p:txBody>
      </p:sp>
      <p:sp>
        <p:nvSpPr>
          <p:cNvPr id="109" name="Прямоугольник 108"/>
          <p:cNvSpPr/>
          <p:nvPr/>
        </p:nvSpPr>
        <p:spPr>
          <a:xfrm>
            <a:off x="6379927" y="3411764"/>
            <a:ext cx="1359100" cy="682511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Переформатирование  молодежного движения с акцентом на формирование конкурентоспособной , ответственной Личности Единой Нации</a:t>
            </a:r>
          </a:p>
        </p:txBody>
      </p:sp>
      <p:sp>
        <p:nvSpPr>
          <p:cNvPr id="110" name="Прямоугольник 109"/>
          <p:cNvSpPr/>
          <p:nvPr/>
        </p:nvSpPr>
        <p:spPr>
          <a:xfrm>
            <a:off x="6379276" y="4094410"/>
            <a:ext cx="1359828" cy="68677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Развитие национальной идентичности через приобщение обучающихся к творчеству великих мыслителей Казахстана</a:t>
            </a:r>
          </a:p>
        </p:txBody>
      </p:sp>
    </p:spTree>
    <p:extLst>
      <p:ext uri="{BB962C8B-B14F-4D97-AF65-F5344CB8AC3E}">
        <p14:creationId xmlns:p14="http://schemas.microsoft.com/office/powerpoint/2010/main" xmlns="" val="268970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4852339" y="-1"/>
            <a:ext cx="2888981" cy="435113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САНАЛЫ АЗАМАТ</a:t>
            </a:r>
            <a:endParaRPr lang="ru-RU" sz="14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06" name="Прямоугольник 205"/>
          <p:cNvSpPr/>
          <p:nvPr/>
        </p:nvSpPr>
        <p:spPr>
          <a:xfrm>
            <a:off x="4840909" y="4941166"/>
            <a:ext cx="1201213" cy="936105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Первый шаг к великим изобретениям</a:t>
            </a:r>
          </a:p>
        </p:txBody>
      </p:sp>
      <p:sp>
        <p:nvSpPr>
          <p:cNvPr id="208" name="Прямоугольник 207"/>
          <p:cNvSpPr/>
          <p:nvPr/>
        </p:nvSpPr>
        <p:spPr>
          <a:xfrm>
            <a:off x="4852339" y="5877271"/>
            <a:ext cx="1166659" cy="980728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Айнала</a:t>
            </a:r>
            <a:r>
              <a:rPr lang="kk-KZ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ға қара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10" name="Прямоугольник 209"/>
          <p:cNvSpPr/>
          <p:nvPr/>
        </p:nvSpPr>
        <p:spPr>
          <a:xfrm>
            <a:off x="4822169" y="865788"/>
            <a:ext cx="1200864" cy="1270728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Исследования уровня удовлетворенности качеством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образования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12" name="Прямоугольник 211"/>
          <p:cNvSpPr/>
          <p:nvPr/>
        </p:nvSpPr>
        <p:spPr>
          <a:xfrm>
            <a:off x="4840909" y="2989099"/>
            <a:ext cx="1171111" cy="951315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Алтын қазына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47" name="Прямоугольник 146"/>
          <p:cNvSpPr/>
          <p:nvPr/>
        </p:nvSpPr>
        <p:spPr>
          <a:xfrm>
            <a:off x="4847228" y="435112"/>
            <a:ext cx="2856454" cy="430676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Поддержка в выборе профессии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4822169" y="3947379"/>
            <a:ext cx="1184718" cy="993787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Дарындар елі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49" name="Прямоугольник 148"/>
          <p:cNvSpPr/>
          <p:nvPr/>
        </p:nvSpPr>
        <p:spPr>
          <a:xfrm>
            <a:off x="4837661" y="2136516"/>
            <a:ext cx="1165676" cy="826286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Мир профессий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6018494" y="865788"/>
            <a:ext cx="1698754" cy="1317159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kk-KZ" sz="1000" dirty="0" smtClean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lvl="0" algn="ctr"/>
            <a:r>
              <a:rPr lang="kk-KZ" sz="1000" dirty="0" smtClean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Разработка 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методики исследования и определение уровня </a:t>
            </a:r>
            <a:r>
              <a:rPr lang="kk-KZ" sz="1000" dirty="0" smtClean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удовлетворенности качеством образования</a:t>
            </a:r>
          </a:p>
          <a:p>
            <a:pPr lvl="0" algn="ctr"/>
            <a:r>
              <a:rPr lang="kk-KZ" sz="1000" dirty="0" smtClean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Соцопрос 3 млн. человек (родители и обуч.)</a:t>
            </a:r>
            <a:endParaRPr lang="kk-KZ" sz="1000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lvl="0" algn="ctr"/>
            <a:endParaRPr lang="ru-RU" sz="1000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6023032" y="2188245"/>
            <a:ext cx="1723036" cy="79364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Региональные и республиканские форумы «Мир профессий». </a:t>
            </a:r>
          </a:p>
          <a:p>
            <a:pPr algn="ctr">
              <a:spcAft>
                <a:spcPts val="0"/>
              </a:spcAft>
            </a:pP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Охват  к 2022 году – 65% - 1,9 млн. детей</a:t>
            </a:r>
            <a:endParaRPr lang="ru-RU" sz="1000" b="1" u="sng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6015556" y="2979932"/>
            <a:ext cx="1737988" cy="969650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Выставки и конкурсы 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декоративно-прикладного творчества. 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Охват к 2022 году – 9% -  250 тысяч обучающихся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5" name="Прямая соединительная линия 74"/>
          <p:cNvCxnSpPr>
            <a:stCxn id="212" idx="1"/>
          </p:cNvCxnSpPr>
          <p:nvPr/>
        </p:nvCxnSpPr>
        <p:spPr>
          <a:xfrm>
            <a:off x="4840909" y="3464757"/>
            <a:ext cx="131047" cy="93453"/>
          </a:xfrm>
          <a:prstGeom prst="line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6018494" y="3947380"/>
            <a:ext cx="1737988" cy="99378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Театральные и музыкальные  конкурсы и фестивали.</a:t>
            </a:r>
          </a:p>
          <a:p>
            <a:pPr algn="ctr">
              <a:spcAft>
                <a:spcPts val="0"/>
              </a:spcAft>
            </a:pP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Охват – 7% - 203 тысячи обучающихся 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6018996" y="4941167"/>
            <a:ext cx="1737988" cy="936104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Робототехника и  изобретательство .</a:t>
            </a:r>
          </a:p>
          <a:p>
            <a:pPr algn="ctr">
              <a:spcAft>
                <a:spcPts val="0"/>
              </a:spcAft>
            </a:pP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Охват 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7% - 203 тысячи обучающихся 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6030009" y="5877271"/>
            <a:ext cx="1737988" cy="98072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 «Одна неделя в ауле, в городе»</a:t>
            </a:r>
          </a:p>
          <a:p>
            <a:pPr algn="ctr">
              <a:spcAft>
                <a:spcPts val="0"/>
              </a:spcAft>
            </a:pP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Охват – 5% - 145 тыс. 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-36512" y="0"/>
            <a:ext cx="2403922" cy="4351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ӨЛКЕТАНУ</a:t>
            </a:r>
            <a:endParaRPr lang="ru-RU" sz="14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393107" y="0"/>
            <a:ext cx="2444554" cy="435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ОТАНЫМ-ТАҒДЫРЫМ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7714043" y="0"/>
            <a:ext cx="1429957" cy="4351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КІТАП – БІЛІМ БУЛАҒЫ</a:t>
            </a:r>
            <a:endParaRPr lang="ru-RU" sz="12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-12729" y="436646"/>
            <a:ext cx="2396286" cy="429143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Краеведение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386429" y="396330"/>
            <a:ext cx="2438944" cy="437477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Патриотическое </a:t>
            </a:r>
            <a:endParaRPr lang="kk-KZ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717248" y="396330"/>
            <a:ext cx="1426752" cy="532489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Пропаганда чтения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741320" y="928819"/>
            <a:ext cx="1402679" cy="43495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БУККРОСИНГ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V="1">
            <a:off x="4367877" y="4348205"/>
            <a:ext cx="0" cy="184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7741320" y="2605100"/>
            <a:ext cx="1390390" cy="60787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ЖАҚСЫ КІТАП – </a:t>
            </a:r>
          </a:p>
          <a:p>
            <a:pPr algn="ctr"/>
            <a:r>
              <a:rPr lang="ru-RU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ЖАН АЗИҒЫ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767997" y="4880149"/>
            <a:ext cx="1363714" cy="66563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КІТАПХАНА - БІЛІМ ОРДАСЫ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767997" y="3212976"/>
            <a:ext cx="1376002" cy="1667173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Конкурсы «Лучшее аудио чтение», «Читающая школа», «Читающий колледж» и другие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 2022 г – 700 тысяч аудио записей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Кол-во организаций - 2500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717248" y="1268760"/>
            <a:ext cx="1426752" cy="1336339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Организация 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буккросингов</a:t>
            </a:r>
            <a:endParaRPr lang="ru-RU" sz="1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2022 – 280 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буккросингов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Охват – 15% - 435 тысяч обучающихся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767997" y="5517232"/>
            <a:ext cx="1378220" cy="134076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снащение 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библиотек 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мультимедийным оборудование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 2022 году – 4000 школьных библиотек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-12729" y="853469"/>
            <a:ext cx="1023562" cy="9913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Алтын </a:t>
            </a:r>
            <a:r>
              <a:rPr lang="ru-RU" sz="105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адам</a:t>
            </a:r>
            <a:endParaRPr lang="ru-RU" sz="105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-23739" y="4941169"/>
            <a:ext cx="1006941" cy="10377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Табиғат бесігі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-24385" y="4002899"/>
            <a:ext cx="1007587" cy="9382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Менің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Отаным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-15511" y="5908672"/>
            <a:ext cx="998714" cy="949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Тарих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мұрасы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-24385" y="1782219"/>
            <a:ext cx="1043821" cy="11805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Ұлттық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қазына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-15512" y="3006994"/>
            <a:ext cx="1034948" cy="9531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Елімнің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шежерелі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байлығы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010833" y="853469"/>
            <a:ext cx="1367971" cy="991354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Внедрение предмета «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Креведение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» (20 часов по 4 предметам). Охват 100% 5-7 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кл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.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995541" y="4941169"/>
            <a:ext cx="1388016" cy="967504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Слеты экологов и натуралистов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Охват – 3,5% - 100 тысяч обучающихся 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995542" y="3947382"/>
            <a:ext cx="1384234" cy="993786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Слеты юных краеведов и туристов</a:t>
            </a:r>
          </a:p>
          <a:p>
            <a:pPr algn="ctr"/>
            <a:r>
              <a:rPr lang="kk-KZ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Охват 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10% - 300 тысяч.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016442" y="1831164"/>
            <a:ext cx="1362362" cy="11896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Создание 16 учебников «Краеведение». Краеведческая работа 30 тысяч педагогов.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Съезд историков и ученых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1006079" y="3020796"/>
            <a:ext cx="1377478" cy="939345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Исследовательские экспедиции школьников.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Ежегодно 1500 ежегодно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988862" y="5908673"/>
            <a:ext cx="1394695" cy="94932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Интеллектуальные конкурсы юных историков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Охват – 38% - 1,1 млн.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2409531" y="5908673"/>
            <a:ext cx="1093916" cy="94932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жер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.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ел.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глобал</a:t>
            </a:r>
            <a:endParaRPr lang="ru-RU" sz="105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2420069" y="4941169"/>
            <a:ext cx="1083378" cy="9293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Моя инициатива – моей Родине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2376247" y="836713"/>
            <a:ext cx="1074197" cy="10081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Исследование уровня воспитанности обучающихся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2392447" y="3020795"/>
            <a:ext cx="1076066" cy="9196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Сөз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– 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тілдің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көркі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409486" y="3960142"/>
            <a:ext cx="1078561" cy="98102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Өрле, Қазақстан!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2409531" y="1888785"/>
            <a:ext cx="1040912" cy="11320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Жас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ұлан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3487401" y="5908673"/>
            <a:ext cx="1359827" cy="94932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Симпозиумы, конференции педагогов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Охват – 50 тысяч ежегодно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3503445" y="4941169"/>
            <a:ext cx="1345999" cy="967504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Олимпиады по предметам Охват – 50% - 1,5 тысяч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3450444" y="833807"/>
            <a:ext cx="1371724" cy="1059930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Разработка методики.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Соцопрос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Охват – 10% - 300 тысяч ежегодно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3488051" y="3967028"/>
            <a:ext cx="1336307" cy="974141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Парад оркестров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Охват к 2022 г.  35% - 1 млн.  человек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3465258" y="1893736"/>
            <a:ext cx="1359100" cy="1095363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Переформатирование  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«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Жас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улан». Скаутское движение.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Охват – 69% - 2,0 млн.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3477833" y="3020794"/>
            <a:ext cx="1359828" cy="946233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Литературные чтения (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Абайские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, 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Сатпаевские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, 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Магжанские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)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Охват к 2022 г.  14% - 400 тыс.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528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1045</Words>
  <Application>Microsoft Office PowerPoint</Application>
  <PresentationFormat>Экран (4:3)</PresentationFormat>
  <Paragraphs>210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1</cp:revision>
  <dcterms:created xsi:type="dcterms:W3CDTF">2018-01-23T09:37:23Z</dcterms:created>
  <dcterms:modified xsi:type="dcterms:W3CDTF">2018-01-23T09:38:33Z</dcterms:modified>
</cp:coreProperties>
</file>