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9" r:id="rId4"/>
    <p:sldId id="273" r:id="rId5"/>
    <p:sldId id="322" r:id="rId6"/>
    <p:sldId id="259" r:id="rId7"/>
    <p:sldId id="262" r:id="rId8"/>
    <p:sldId id="324" r:id="rId9"/>
    <p:sldId id="258" r:id="rId10"/>
    <p:sldId id="265" r:id="rId11"/>
    <p:sldId id="325" r:id="rId12"/>
    <p:sldId id="326" r:id="rId13"/>
    <p:sldId id="328" r:id="rId14"/>
    <p:sldId id="330" r:id="rId15"/>
    <p:sldId id="329" r:id="rId16"/>
    <p:sldId id="332" r:id="rId17"/>
    <p:sldId id="333" r:id="rId18"/>
    <p:sldId id="31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33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B4F94-6408-4FA4-808A-A0B7246CE61A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A436-02A4-4042-94D1-A39A962ED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8FE56-8E2E-406C-9678-4E142447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900" y="1523999"/>
            <a:ext cx="75819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k-KZ" sz="14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400" b="1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0C781D-92E3-44A1-8C0B-7CEAD4B9B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22.10.2025г.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76401" y="1663700"/>
            <a:ext cx="612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Создание коррекционно-развивающей среды в специальной  школе-интернате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>
            <a:off x="0" y="4787900"/>
            <a:ext cx="1931988" cy="20701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ru-RU" noProof="1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pPr lvl="0"/>
            <a:endParaRPr lang="ru-RU" noProof="1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xmlns="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xmlns="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pPr/>
              <a:t>05.12.2025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ru-RU" sz="2800" b="1" kern="1200" smtClean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ial-edu.k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stagram.com/internat_9.srn?igsh=ZWE2MGgwbXp5MHZ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shkola9.edu.k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4700" y="3162300"/>
            <a:ext cx="4102100" cy="533400"/>
          </a:xfrm>
        </p:spPr>
        <p:txBody>
          <a:bodyPr/>
          <a:lstStyle/>
          <a:p>
            <a:r>
              <a:rPr lang="ru-RU" smtClean="0"/>
              <a:t>30</a:t>
            </a:r>
            <a:r>
              <a:rPr lang="ru-RU" smtClean="0"/>
              <a:t>.10.2025г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FBD70A-13C7-490D-A5C7-C797F201F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115792" y="2997692"/>
            <a:ext cx="862616" cy="8626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39D9AE-C023-4699-EE89-281C997A907C}"/>
              </a:ext>
            </a:extLst>
          </p:cNvPr>
          <p:cNvSpPr/>
          <p:nvPr/>
        </p:nvSpPr>
        <p:spPr>
          <a:xfrm>
            <a:off x="1745673" y="2147455"/>
            <a:ext cx="5836227" cy="15482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C3B77C-C4D9-F022-CDDD-E40B39A41223}"/>
              </a:ext>
            </a:extLst>
          </p:cNvPr>
          <p:cNvSpPr txBox="1"/>
          <p:nvPr/>
        </p:nvSpPr>
        <p:spPr>
          <a:xfrm>
            <a:off x="2354460" y="1885845"/>
            <a:ext cx="928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в специальной  школе - интернате  </a:t>
            </a:r>
            <a:endParaRPr lang="x-none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58EE3-EFF0-4BE0-83DF-4BCA25873C55}"/>
              </a:ext>
            </a:extLst>
          </p:cNvPr>
          <p:cNvSpPr txBox="1"/>
          <p:nvPr/>
        </p:nvSpPr>
        <p:spPr>
          <a:xfrm>
            <a:off x="5079730" y="1132610"/>
            <a:ext cx="27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Онлайн-вебинар</a:t>
            </a:r>
            <a:endParaRPr lang="x-none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2E46DC-7365-489F-A8F3-ED99140B3E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697" y="309716"/>
            <a:ext cx="10867103" cy="59024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Қорытынды / Заключение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kk-KZ" sz="18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 білім беру қажеттіліктері бар бала. / Ребенок</a:t>
            </a:r>
            <a:r>
              <a:rPr lang="ru-RU" sz="18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особыми образовательными потребностями.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Орташа түрдегі зерденің бұзылуы. / Умеренное нарушение интеллекта.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әрекеттесутің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общения и социального взаимодействия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дамымауының</a:t>
            </a:r>
            <a:r>
              <a:rPr lang="kk-KZ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бщее недоразвитие речи 1 уровня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Білім беру бағдарламасы мен себебі ерекше білім беру қажеттіліктері бойынша ұсынымдар /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образовательной программе и особым образовательным потребностям: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Көру қабілеті бұзылған (нашар көретін / зағип) балаларға арналған жалпы білім беретін оқу бағдарламасы бойынша  бастауыш білім беретін / негізгі орта білім беретін  арнайы көру қабілеті бұзылған балаларға арналған мектеп жағдайында оқыту. /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специальной общеобразовательной учебной программе для детей с нарушением интеллекта начального образования / основного среднего образования в условиях специальной школы для детей с нарушением интеллекта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Жеке оқу бағдарламасы  бойынша бастауыш білім беретін жалпы мектептің жалпы сыныбы жағдайында оқыту. /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индивидуальной учебной программе начального образования в условиях общего класса общеобразовательной школы.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D346EA-B7A8-4701-8BB2-40D1D04E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 действия заключения ПМПК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A61432-5902-48F1-A57B-1E23A886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1905224"/>
            <a:ext cx="11267767" cy="36781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 мен ұсынымдар бастауыш / негізгі орта мектеп деңгейі аяқталғанға дейін немесе ата-анасының (заңды өкілдерінің) бастамасы бойынша қайта тексеру қажеттілігі туындағанда, психологиялық-педагогикалық сүйемелдеу қызметінің шешімі негізінде,  білім беру ұйымының сұрау бойынша қайта тексеру жүргізу қажеттілігі туындағанға дейін жарамды. /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и рекомендации действительны до завершения уровня начальной / основной средней школы или до возникновения необходимости проведения повторного обследования по инициативе родителей (законных представителей), запросу организации образования на основании решения службы психолого-педагогического сопровождения.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21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422E4-38A3-4CE1-B2F5-DE9A3D25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Срок действия заключения ПМПК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E9FD2D-4786-4745-BD72-37ED03CB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825625"/>
            <a:ext cx="11679382" cy="4351338"/>
          </a:xfrm>
        </p:spPr>
        <p:txBody>
          <a:bodyPr>
            <a:noAutofit/>
          </a:bodyPr>
          <a:lstStyle/>
          <a:p>
            <a:pPr algn="jus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 мен ұсынымдар 3-12 ай бойы (бірінші жартыжылдық ішінде) оқудың сынақ мерзіміне берілді / Заключения и рекомендации даны на пробный срок обучения в течение 3-12 месяцев (в течение первого полугодия).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 мен ұсынымдар бастауыш мектеп деңгейі аяқталғанға дейін жарамды. /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и рекомендации действительны до завершения уровня начальной школы.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 мен ұсынымдар негізгі орта мектеп деңгейі аяқталғанға дейін жарамды. /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и рекомендации действительны до завершения уровня основной средней школы.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5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E2EBD1-DC9A-C3B1-3634-6B37E12D2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9D6B43A-1CB8-64B8-282F-AC819EF08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9176"/>
              </p:ext>
            </p:extLst>
          </p:nvPr>
        </p:nvGraphicFramePr>
        <p:xfrm>
          <a:off x="221673" y="167062"/>
          <a:ext cx="11748653" cy="636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724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  <a:gridCol w="8320929">
                  <a:extLst>
                    <a:ext uri="{9D8B030D-6E8A-4147-A177-3AD203B41FA5}">
                      <a16:colId xmlns:a16="http://schemas.microsoft.com/office/drawing/2014/main" xmlns="" val="428059727"/>
                    </a:ext>
                  </a:extLst>
                </a:gridCol>
              </a:tblGrid>
              <a:tr h="8933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</a:t>
                      </a:r>
                      <a:r>
                        <a:rPr lang="x-none" sz="2400" dirty="0" err="1"/>
                        <a:t>риказ</a:t>
                      </a:r>
                      <a:r>
                        <a:rPr lang="ru-RU" sz="2400" dirty="0"/>
                        <a:t>  </a:t>
                      </a:r>
                      <a:r>
                        <a:rPr lang="x-none" sz="2400" dirty="0"/>
                        <a:t>Министра образования и науки Республики Казахстан от 8 ноября 2012 года № 500 «Об утверждении типовых учебных планов начального, основного среднего, общего среднего образования Республики Казахстан»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72208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Приложение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типовой учебный план начального образования для обучающихся с особыми образовательными потребностями с казахским языком обучения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676947"/>
                  </a:ext>
                </a:extLst>
              </a:tr>
              <a:tr h="67623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Приложение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типовой учебный план начального образования для обучающихся с особыми образовательными потребностями с русским языком обучения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08228"/>
                  </a:ext>
                </a:extLst>
              </a:tr>
              <a:tr h="83211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Приложение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типовой учебный план основного среднего образования для обучающихся с особыми образовательными потребностями с казахским языком обучения 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260839"/>
                  </a:ext>
                </a:extLst>
              </a:tr>
              <a:tr h="1613679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Приложение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типовой учебный план основного среднего образования для обучающихся с особыми образовательными потребностями с русским языком обучения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58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2CFCC6-6AA8-193D-3A07-D97036B7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DAAFD9E-8E9B-AF10-6F69-534FAE7E8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86887"/>
              </p:ext>
            </p:extLst>
          </p:nvPr>
        </p:nvGraphicFramePr>
        <p:xfrm>
          <a:off x="221673" y="167062"/>
          <a:ext cx="1174865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724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  <a:gridCol w="8320929">
                  <a:extLst>
                    <a:ext uri="{9D8B030D-6E8A-4147-A177-3AD203B41FA5}">
                      <a16:colId xmlns:a16="http://schemas.microsoft.com/office/drawing/2014/main" xmlns="" val="428059727"/>
                    </a:ext>
                  </a:extLst>
                </a:gridCol>
              </a:tblGrid>
              <a:tr h="8933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</a:t>
                      </a:r>
                      <a:r>
                        <a:rPr lang="x-none" sz="2400" dirty="0" err="1"/>
                        <a:t>риказ</a:t>
                      </a:r>
                      <a:r>
                        <a:rPr lang="ru-RU" sz="2400" dirty="0"/>
                        <a:t> </a:t>
                      </a:r>
                      <a:r>
                        <a:rPr lang="x-none" sz="2400" dirty="0"/>
                        <a:t> Министра образования и науки Республики Казахстан от 3 апреля 2013 года № 115 «Об утверждении типовых учебных программ по общеобразовательным предметам, курсам по выбору и факультативам для общеобразовательных организаций</a:t>
                      </a:r>
                      <a:r>
                        <a:rPr lang="ru-RU" sz="2400" dirty="0"/>
                        <a:t>» (с изменениями и дополнениями от 06.11.2024г. № 327). </a:t>
                      </a:r>
                      <a:endParaRPr lang="x-non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72208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ННПЦРСИО</a:t>
                      </a:r>
                    </a:p>
                    <a:p>
                      <a:pPr algn="just"/>
                      <a:r>
                        <a:rPr lang="ru-RU" sz="2400" dirty="0"/>
                        <a:t>сайт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hlinkClick r:id="rId2"/>
                        </a:rPr>
                        <a:t>Национальный научно-практический центр развития специального и </a:t>
                      </a:r>
                      <a:r>
                        <a:rPr lang="ru-RU" sz="2400" dirty="0" err="1">
                          <a:hlinkClick r:id="rId2"/>
                        </a:rPr>
                        <a:t>иклюзивного</a:t>
                      </a:r>
                      <a:r>
                        <a:rPr lang="ru-RU" sz="2400" dirty="0">
                          <a:hlinkClick r:id="rId2"/>
                        </a:rPr>
                        <a:t> образования</a:t>
                      </a:r>
                      <a:r>
                        <a:rPr lang="ru-RU" sz="2400" dirty="0"/>
                        <a:t> </a:t>
                      </a:r>
                    </a:p>
                    <a:p>
                      <a:pPr algn="just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67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5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19420-90A3-FCF5-09FE-E6B1EB95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2961E-8F2C-E10E-651F-4321724C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1825624"/>
            <a:ext cx="11402291" cy="436735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П</a:t>
            </a:r>
            <a:r>
              <a:rPr lang="x-none" b="1" dirty="0" err="1"/>
              <a:t>риказ</a:t>
            </a:r>
            <a:r>
              <a:rPr lang="ru-RU" b="1" dirty="0"/>
              <a:t> </a:t>
            </a:r>
            <a:r>
              <a:rPr lang="x-none" b="1" dirty="0"/>
              <a:t> Министра образования и науки Республики Казахстан от 18 марта 2008 года № 125 "Об утверждении Типовых правил проведения текущего контроля успеваемости, промежуточной и итоговой аттестации обучающихся"</a:t>
            </a:r>
            <a:r>
              <a:rPr lang="ru-RU" b="1" dirty="0"/>
              <a:t> и на основании </a:t>
            </a:r>
            <a:r>
              <a:rPr lang="x-none" b="1" dirty="0"/>
              <a:t>приказ</a:t>
            </a:r>
            <a:r>
              <a:rPr lang="ru-RU" b="1" dirty="0"/>
              <a:t>а</a:t>
            </a:r>
            <a:r>
              <a:rPr lang="x-none" b="1" dirty="0"/>
              <a:t> МОН РК от 12 января 2022 года № 4 «Об утверждении Правил оценки особых образовательных потребностей»</a:t>
            </a:r>
            <a:r>
              <a:rPr lang="ru-RU" b="1" dirty="0"/>
              <a:t>. </a:t>
            </a:r>
            <a:endParaRPr lang="x-none" b="1" dirty="0"/>
          </a:p>
          <a:p>
            <a:pPr algn="just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41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ъект 2"/>
          <p:cNvSpPr txBox="1">
            <a:spLocks noChangeArrowheads="1"/>
          </p:cNvSpPr>
          <p:nvPr/>
        </p:nvSpPr>
        <p:spPr bwMode="auto">
          <a:xfrm>
            <a:off x="7688263" y="2065338"/>
            <a:ext cx="332898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ru-RU" altLang="zh-CN" sz="2400">
                <a:solidFill>
                  <a:schemeClr val="tx2"/>
                </a:solidFill>
                <a:latin typeface="Times New Roman" pitchFamily="18" charset="0"/>
                <a:cs typeface="等线"/>
              </a:rPr>
              <a:t>б) социальные сети: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en-US" altLang="ru-RU" sz="2400" i="1">
                <a:solidFill>
                  <a:schemeClr val="tx2"/>
                </a:solidFill>
                <a:latin typeface="Times New Roman" pitchFamily="18" charset="0"/>
              </a:rPr>
              <a:t>Instagram</a:t>
            </a:r>
            <a:r>
              <a:rPr lang="ru-RU" altLang="zh-CN" sz="2400" i="1">
                <a:solidFill>
                  <a:schemeClr val="tx2"/>
                </a:solidFill>
                <a:latin typeface="Times New Roman" pitchFamily="18" charset="0"/>
                <a:cs typeface="等线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en-US" altLang="ru-RU" sz="2400" i="1">
                <a:solidFill>
                  <a:schemeClr val="tx2"/>
                </a:solidFill>
                <a:latin typeface="Times New Roman" pitchFamily="18" charset="0"/>
                <a:hlinkClick r:id="rId2"/>
              </a:rPr>
              <a:t>https://www.instagram.com/internat_9.srn?igsh=ZWE2MGgwbXp5MHZx</a:t>
            </a:r>
            <a:r>
              <a:rPr lang="ru-RU" altLang="zh-CN" sz="2400" i="1">
                <a:solidFill>
                  <a:schemeClr val="tx2"/>
                </a:solidFill>
                <a:latin typeface="Times New Roman" pitchFamily="18" charset="0"/>
                <a:cs typeface="等线"/>
              </a:rPr>
              <a:t>  </a:t>
            </a:r>
            <a:r>
              <a:rPr lang="ru-RU" altLang="zh-CN" sz="2400">
                <a:solidFill>
                  <a:schemeClr val="tx2"/>
                </a:solidFill>
                <a:latin typeface="Times New Roman" pitchFamily="18" charset="0"/>
                <a:cs typeface="等线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ru-RU" altLang="zh-CN" sz="2400">
                <a:solidFill>
                  <a:schemeClr val="tx2"/>
                </a:solidFill>
                <a:latin typeface="Times New Roman" pitchFamily="18" charset="0"/>
                <a:cs typeface="等线"/>
              </a:rPr>
              <a:t>  </a:t>
            </a:r>
            <a:r>
              <a:rPr lang="en-US" altLang="ru-RU" sz="2400" i="1">
                <a:solidFill>
                  <a:schemeClr val="tx2"/>
                </a:solidFill>
                <a:latin typeface="Times New Roman" pitchFamily="18" charset="0"/>
              </a:rPr>
              <a:t>Facebook</a:t>
            </a:r>
            <a:endParaRPr lang="ru-RU" altLang="zh-CN" sz="2400" i="1">
              <a:solidFill>
                <a:schemeClr val="tx2"/>
              </a:solidFill>
              <a:latin typeface="Times New Roman" pitchFamily="18" charset="0"/>
              <a:cs typeface="等线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ru-RU" altLang="zh-CN" sz="2400" b="1">
                <a:solidFill>
                  <a:srgbClr val="0070C0"/>
                </a:solidFill>
                <a:latin typeface="Times New Roman" pitchFamily="18" charset="0"/>
                <a:cs typeface="等线"/>
              </a:rPr>
              <a:t>школа-интернат №9, город Сарань</a:t>
            </a:r>
            <a:endParaRPr lang="ru-RU" altLang="zh-CN" sz="2400" i="1">
              <a:solidFill>
                <a:schemeClr val="tx2"/>
              </a:solidFill>
              <a:latin typeface="Times New Roman" pitchFamily="18" charset="0"/>
              <a:cs typeface="等线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Arial" pitchFamily="34" charset="0"/>
              <a:buNone/>
            </a:pPr>
            <a:r>
              <a:rPr lang="ru-RU" altLang="zh-CN" sz="2400" i="1">
                <a:solidFill>
                  <a:schemeClr val="tx2"/>
                </a:solidFill>
                <a:latin typeface="Times New Roman" pitchFamily="18" charset="0"/>
                <a:cs typeface="等线"/>
              </a:rPr>
              <a:t> </a:t>
            </a:r>
            <a:endParaRPr lang="en-US" alt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385763" y="366713"/>
            <a:ext cx="9075737" cy="5715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u="sng" noProof="1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Открытость организации  образования</a:t>
            </a: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339" r="6746" b="5476"/>
          <a:stretch>
            <a:fillRect/>
          </a:stretch>
        </p:blipFill>
        <p:spPr>
          <a:xfrm>
            <a:off x="207963" y="2701925"/>
            <a:ext cx="4716462" cy="2508250"/>
          </a:xfrm>
        </p:spPr>
      </p:pic>
      <p:sp>
        <p:nvSpPr>
          <p:cNvPr id="93189" name="Объект 2"/>
          <p:cNvSpPr txBox="1">
            <a:spLocks noChangeArrowheads="1"/>
          </p:cNvSpPr>
          <p:nvPr/>
        </p:nvSpPr>
        <p:spPr bwMode="auto">
          <a:xfrm>
            <a:off x="238125" y="2024063"/>
            <a:ext cx="40576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altLang="en-US" sz="2400">
                <a:solidFill>
                  <a:schemeClr val="tx2"/>
                </a:solidFill>
                <a:latin typeface="Times New Roman" pitchFamily="18" charset="0"/>
              </a:rPr>
              <a:t>а) сайт: 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hlinkClick r:id="rId4"/>
              </a:rPr>
              <a:t>https://shkola9.edu.kz/</a:t>
            </a:r>
            <a:r>
              <a:rPr lang="ru-RU" altLang="en-US" sz="240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en-US" altLang="en-US" sz="24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3190" name="Picture 2" descr="https://im0-tub-kz.yandex.net/i?id=fe4f136f54d253cc191645dc96a4f5b9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2050" y="2601913"/>
            <a:ext cx="1466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4" descr="https://images11.popmeh.ru/upload/img_cache/e78/e7859a70e34de9f2034d23c8d671d917_ce_1920x1024x0x0.jpg"/>
          <p:cNvPicPr>
            <a:picLocks noChangeAspect="1" noChangeArrowheads="1"/>
          </p:cNvPicPr>
          <p:nvPr/>
        </p:nvPicPr>
        <p:blipFill>
          <a:blip r:embed="rId6"/>
          <a:srcRect l="18668" r="21875"/>
          <a:stretch>
            <a:fillRect/>
          </a:stretch>
        </p:blipFill>
        <p:spPr bwMode="auto">
          <a:xfrm>
            <a:off x="6357938" y="4237038"/>
            <a:ext cx="1374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761" b="3313"/>
          <a:stretch>
            <a:fillRect/>
          </a:stretch>
        </p:blipFill>
        <p:spPr bwMode="auto">
          <a:xfrm>
            <a:off x="7170235" y="179732"/>
            <a:ext cx="3245004" cy="62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6223" b="33553"/>
          <a:stretch>
            <a:fillRect/>
          </a:stretch>
        </p:blipFill>
        <p:spPr bwMode="auto">
          <a:xfrm>
            <a:off x="1468287" y="312234"/>
            <a:ext cx="4270491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CF524301-0F29-8713-43B3-29D2BC0D46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BEF7AB36-02AD-0A00-229D-9633A4487B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" y="-1"/>
            <a:ext cx="12179587" cy="68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ACE7E2-1ECC-7CA2-CA6D-45650C99451C}"/>
              </a:ext>
            </a:extLst>
          </p:cNvPr>
          <p:cNvSpPr txBox="1"/>
          <p:nvPr/>
        </p:nvSpPr>
        <p:spPr>
          <a:xfrm>
            <a:off x="6695767" y="129785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26B0BE"/>
                </a:solidFill>
              </a:rPr>
              <a:t>ОНЛАЙН</a:t>
            </a:r>
            <a:endParaRPr lang="x-none" sz="6000" dirty="0">
              <a:solidFill>
                <a:srgbClr val="26B0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167438" y="214313"/>
            <a:ext cx="5805487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ru-RU" noProof="1"/>
          </a:p>
        </p:txBody>
      </p:sp>
      <p:sp>
        <p:nvSpPr>
          <p:cNvPr id="13316" name="AutoShape 6" descr="data:image/png;base64,iVBORw0KGgoAAAANSUhEUgAAAJ4AAAC1CAIAAAAhjNHZAAAgAElEQVR4nOza51caaNc/+t+b89wzmXsmM5lUe0lPjDU9sXekNwGxoYCK0gQVGyoqTbFhAWki2AUVC4K99x7T2yQzk+k105Pz4nnOOSv3+7POWmf9vn/BtdZn7evaa+/rf7393/n/af7X/9cH+N/5fyv/Q1silJNpxScv+YYhkpKYPDyF6wdMAKBTeRUqpW5EpTe3G6e7+me7+me7BuZ6BuaEEiUWnzo1sza7sDq/uDK/sJSVzz/nGeFwMtjGyffQiQsfHHL65OiZ9w/anbroHQFCRILgCnVHba36ktuN6enZL7/6dmxqcWZpZ3Jp2zAy3dln7h0YHhixDo5ONClbT1/wPGrnctTxvLO7v4sPyM4DdOJimMMF32POF+2cz5+7eBkAjoaiYm4FhCAw+K6+/j5T98SYbswsmbRWjI1UjgxUqmRsQWncYJ+4t0NYI84qyErOY8cXZOPK8nBTporP9tpe7Gvvrzd9fl+/vyzfnGvUNlJam+ktcqaykV7IQXKYcH5RQm4mgk2D5DDhHCY8mwFhM6G0DEQiAYKNAcXhIQmxUWhkECuT2CyrUiqbZGpNgVAOIxT7+EGv3A4LA0df8w/z8Q3AEpLz+eU1alVTW5umuyenuAQVE5eaQRdUVOm6ernimkSmiJDZXN3at7z39fNv3955/ufs1tdLd7+fXnu2sPFkaf3+8trezPzaw0efj0/MTc8s/PLz69XV7eXVOxu7T569+un5l98r1a011TWDA8bZuYkiXu7AoOE/aVl5FWe8/P1BMQQmL45WFAglwONokoaOUrEyh1ujbjPrusf1PRO9gwu9pvmapjYEhjg2tTK7uD63tLq4sppbInY+H2DnEmzrHHDY1uO9j+0/Ouzy/kFb57OeYVHw8CiotFGtUfdccrsxMmL95rvvJ2YWF1Z3ppd3TGNzXf2jhgFz35B1yDKl1HZc8r5+1Nb5uPNFhwu3nb2ibN1B9u4Ah4u+x10unHA8c/q8VyQICUXF+AaFgxHRPf2DPX0dg4PyYZNwsK+4t71goKe8pTm7oSa9Q1c40CtRNZbw8tM4mfh8NqYoCznYUXRvpfnhumxnofrprnpjpnpjtq61KU0rz5DVpVXwE5gZEQwKOIuOyGWhxeVkcTkpj43KYoAzGRA6DU4ggBMTEYkERDwegEEF52SlNDfVqFRyuaalQNQESyq+GYL2vBpw3S/sVkikb1hkfGpabmlpXYtG2qJRtLXl8UqxcYmktIwyfoVG35kvrMRTS/HUOonauLjz1ZMv367e/XFq/cupzS/Glh5NLd2fXdrb2Lq/uLS1s/tocnJhfWP7px9/XV3dWl7bX99+9PSLH5++/Eau0FRVVPZ1d1gtpvwCVt9A9zu0tKxSWnb5We+AGxHRBCYvnlYcgkgCIJNZ+eI0ZnE+T6rttCpahzTtlnbDtL5nvFHRDUUlDlvmFpa35pfWlpbXS/h1Tmd8bZ0DTzgFHLb1ev9jx4OfOh84aGfncjEMgAgOB5cLa3p6zZfcbnd1DP70849Ts4sLy9uzi7sjEws9A6O9A8N9Q5Yhy5S2vffKzYAjJ5yPO51zPH/T1SvKwQPi4AF0dPOzOXXxmMPJk+c8woFwKCrmdmB4SCSk0zDQZeho76zRtmS3qhltarZloLKrtVBanaZuZg0YKrt0lfyiDC4nkZuNK+GgDK2cO0tNT7ZV+8v1j3dV6zOVKxMVOllaiyxDKiFzWLCMlAhqKjAjBcCiwSr4qc0NWSUFsZl0CJ0OZtBhiQmA5GR0chImAR8VDffPYhLViga1RilraSmsbMJmCIMgie5X/a/7hwZHgcIg0CQaLZvHa9C01GvU6o6OYoEAG5eQTKYUl4hUrR15QiEuozApu6FGOzq99mLv8euZzZfW5adTWy+tyw9nVx+NT2+tbz6YXdhc3dgfn1pY29j94cdflpbXF1d21jbvP3v53bOXXzfJFBUCQbtW1dWu5uRS+0xd79AyOKUUVsm5y0GXg+CJjJIEBi8cSQ6Kik1jFNOyS7l8aZ28U1SjqW5slzb3NKoMEmkrHJ1kNI0vLG8tLK8vLa9V16ucTt+ycfI/7uR/2Nb734dcD37q+sEnDkfszoREQEMjoXmF5aOWeU8P/2Z5++vfX88srCysbM8u7VpnV3pMoz39I31D1sHRyU7DoH8I4IiN03Gns84Xb5y6HOXkDbN3j3J2D3Q443nc/ozzKffQSBgSGx8YFhUQGqHvMnR0der0NfVSmrKJqpWzBrsEw4YKmZQmq6d26Er6umqrRSwBL1XESxYWxnQpM+8uy55uqx6sy17c020v1syNlrXK0mTVqcUcbDYDzaAg6BQwnQKiU0CFnJimOlaViMKkQahUIIMOjcOHxeAh0dEgDDIYDr5NS09QNkvVGrlC11IqVSWyawNhpEs3gm+FRIUAoWEQKJHOyCkra2hpkapUzXp9sVAck5BETKNyecImhZpTVhJLK07KbqxpHTXP76/c+Xpq47l5+fHcna8m154srD8Zn9wcm1icmF5YXtsetU4uLCz/8OPPs/NLs4vryxv7T15+8/TFq8YmeaVY1K5VqRV1HE5631DnO7SZBeVkRsE5nyBvf0g8rSiezotAp/pF4FJoxfQcPrtAzBPLGDmCvOIagUQlrmmpqG2BIBL0nabFla3FlY2V1TVFS8epi342zr7Hnf0P2/l88MnJjz49/cEnDodtTgaGgiKAcCa7YHpm/fLlEKGo6fWfv80srswub84u71lml3uGLAbT6H/T9g6Yw6JgR2ycjjmedrx47aQPwMkb6uQFcnEPdjjtfdz+rIOLW3A4BB2TGBwB8g0K03f2tLe39/Y2K5uzWxUslZTe1swx90natYXyBrq+pbCvq7qhOkfAI1WWJ4mLcJ0KxsM15cM12Z0l6cu7rXtLddPDpco6oqQsnsNAcJhYBgXOzIBQUwEZKZFsOlxURm6qY+fnYCkUAI0KTUwA4nAQFCIKDQ9GQv0y0mIV8lp1S5OiTc2rVcQzqsMxzCshSN8IRCQCG4lApbBYeXx+Q4u2TqmSteqKheI4YiqFzi4uFVVL6zilRSR2eTK7vkptGpnbXNp7Ob39mXnp0fzeq7HF+zPLD2bm9kYsM5bxmYXljRHr5Nj49LPnL2fnl+aXN5e39h+//ObZ519JGxrFFUK9VqFR1OTmUoym9ndoE9Iy2Vzh9SCo243I2PRCQmY5MIZ6KwyTQi/JyOKn0ouzC6s5hdV5RXVCiaauqaO2qQ2MTGhWdyytbi+vbqysrnf0DHheC7dz9Tvh4n/Y/sqBQ6c/Onzmw0NOB484+gVHhUfB0zLYc3Obt28BczjCX//4bWZhdXJhfXpxxzy92DNoMZgsfUNWk3mif3gMjMAesXE8Yn/S8fwVZ88wBw+goyfQyS3Q/vTl4/Zn7Z0vBoaBo/GJ4UCYX3BYs0bb1q4bMKk7O4q62zhtSlaHKsfQVtLeWqBV57Sq8zp1gsaabJmULZemyyTJPerMJ5uqe8sN+8v13z7rubcmnxkub2lIlVYkCnn4Mm5MXhaSRQezGRAWDcLMABfk4CTCdF4RgUIB0amI+FgAFgtGIgE4dDga5p+ehm+WVyvU0uZWRVmdMpldH0uvwKYVYEgsHDGDkE6j5nDyBYLmto56jaZZry+TVCen0xjZeUWlosraal6lgFFQRWLVSpQ9A1OL05sPp7aeDc/fm1x7OjixNTa7t7jyYH55b3x61Tq51GUY7uw2LS5vTUwvziytLW3eefjiy6dffFXX0CAWC7QamVIu4eRSuo3ad2iTM7KYeaU3Q6Bu18Nj0nITM8sgcYxrQSgyrSQzX8LIEWUVVJWJlYW8Bl65TNrUIdN0o3DEqjrF8tru0urmyurmwPDYdT+wrcttu5OBRxyufnj43L8/Pf3BJ44fHna46R8eHgVPIlGnp9ejADHplPxf/vh9bevO5Ozqf9MaBq29/aN9g2OD5snB0YlofMIxW6fDti52Z3wc3UMcPKPsPaIc3ALtzlw+5nDO1vG8X1AUJjYpEozwDwmvlynau/Sz872LC4pJq3hltv7BTvvkaDWHDTUZBcom1ri5WS0rWJpt2V5t2VtVPt7RPt5U7S7UPdxs/u3bkad72kWLeGOu4eGu7sGeftBYIhHFsuiA4nxcQU40gwLKpMJYNDglBZhEiEgmALDR4TgcDAGPjEGHomC+GZRYpaJO3SJT6tTCRnUGV5ZRrCBzJAnUwrgUZnpWbmZ+YQFfoGhrl6pUzXpduaQqhcpgcQqKy8USaX15jZjK4SfTRbXqHtPU4tTavdntz8zzdy2L9/ut68MTm1ML+8ubT+ZX7vcNz+o6hzp7zRMza5bJhemFlaWN7QfPXz58/rJGWldZIdBpZM2NFfn51G5Dyzu0KdRccgbnekDUWR9/TEp2MrscmsC4FoyMT+FQc/iMXAE1q6yitkVU2SyqbFbr+mWaTgQmkcurWFnfW1rdWl3bGp9aDAPiHU8F2J8MPO58/eCx8wc+cf3wsPO/D9ne8A0FgJH4ePLk1Coelx4fS/vpl1/29h9NTK/MLe+OzS4bh6w9faN9g+ODo1ODo5MEMuWoreOnJ5ztT/m4eoY7eQHt3QH2boH2Z68cczhj43Dmln8ELp4EgCADwwCVtQ26Dt3K+tDnn489f2L44rnp528mN5c1zPTwNk2uWsZemdXrlNwpa+Oj/a7PHnb/9OXIlw87H20p91frX3838u3z3jvLjdsL9Z8/6vnp27HFWWljHYmWGlKchynKxdJTo9KJkZTkyKS4sMQEQEJcBCEBFheLgsMiYtAhcMiNtBSMQl7XolWq9VqJQptZJi+u7aFypcmM4mKxtKBcxCosyi0tq1erpCpls05bLqmg0Jns3IISvqS6qZlfV8ksEKRlihs0PX2j02MLu5NrD82ze6Nz+0bL6tDEhmV2a2Jh3zy1bRieb+kY6uofm1raGp2an1lYWVrffvT88wdPn1fXVldVCvQauUwqKiykd/0HbTIli5zBuREIOuPph0xikrLL0aSs66EodAI1mcohpLMorEJBlaxMWFfKr25S6GoalNExSQx2wdrG3eXV7dW17dn5NRQ29ezFCOezocedr318/NyBT1w+Oux84GNb7+sBEUA4Ao23ji+mpeYCo3Cvvv52/97jyZnl+eW9yfk14+D/0A6NTg9ZplKpmUdtHQ+fcLF39XH1DHXyAjp5A20v+NuevXLM4bSt06lbAaHR+MQoKDogFFAmkug69Ovbll9fr//z1+rfv6++/WvrxdMRCjFYr8lRNWXurht62srHzQ0/fD/55x9zb36fe/PL1HfPDLuL0q+f9fzxg/m378yP7rQ8vdv+2w/T93bbWhR0MuEmhwUuLYxJIQQnxwYS8IF4tD8OHYTHhsfHQnEYMBoRjkUGQEHXyKRohVyq0SgVWlWlXJVfocosV9KLpUQmN4vLLywXcQWivFJ+rUIhVSpkWo2gSpLOYLA5eTxhpaSxubymOrOQn5zBrVd1GUemh8bXxpbuDk/v9FnWukzzJuv66PTO4NjGgGXVPL3RPThuGB6fW9u2TM3PLqwur20/ev75vYePq6okVeLydq1cLhXm5VG7elvfoSVRs8m0nNshsFPuvlB8Ojmbj03lXAtBwmLTGHklrMKywvKq/JIKBrswi8PllYu5JQIEOo5EZq6v31tZ3Vld21pY3kwmZ7n7gM97gGxdr39y/NyBTxz/fcjxXx+duOh1EwBGgOHoEctMbq7Azxf4+OnL+4+eTUwvzS/vTc2tGwet3Uaz0TQ2NDo9MjbD4hSecHA5YuPieNrnpFeYkw/Q0SvK7mKg7dlrxxxO2zi6Xr3lj4lNhCAx/iER+cVlLe26hZWhX15v/PP3+pu/tt7+vff1F5P0dJBem6OSMXbWerv0Jdbhpj//XHrzduXNn/Nvfpn6/ZuRp3stXzzp+vW7kTd/zHz90rgwKfnuS/PT+z2d2ixSwlUWNYxfHJsc55cY4xeP9cchb2NRgQmxIFIyBocDYVHhGEQgDHyTTMQo5NKWVpVCqxA3yvKETfTSxszyegIjNz41nSsQlEqq8sr4VTJZlaypQa0SVFWlM5k5+QWlInFFQ2NJRTW9oDSJnlst1w+Mzpmn1ydX7g+Mr/cMzbf1TvWPrA6P7fSb140jy+bpdZN1ZnBsem512zq1OLewtryy+ejpy9279yRVlVUSgV7TKKsr52RROrrefWtjidTo+DS/MISr2y0Amkxil8dQ8q6HocFYcnaxIKdIyCkSpTNyU9PZaemZrKz87LwiMAyLxhJWVvZWV3dWVjdX1reZ2aUel8HuV+AOp259euL8gYMO/z7k+P5HJ867X4sAwkEQpNFoFgoar10Nv3v/ydPPvhibXJhb3J2cXTUOWnr6zQaTxWSeGBmbLuTxbZ1OHrF1cjzrc9I7zNkH5OgFtHMLtj9347jj6RMOzj7Xb2NiE2FobGAYICuPq2nTT8z2vf59559/dt78vff2zb3vv1nIZiJb1dlqOWtntbe9pXjSonjz1+qbP+bf/Dbzx7fmP74b/fmboS8+6/7jp9FfvjH9+u3wrIX/aFf3/H5vf0dBBsmXlREm5sUT4/wSsLdj0bexiNvx+Ii4uKhoXDgEHoCODsFFh0DBt4gEtLyprkWrUunUZdW1HH5DJr+enFuSQM2MIRLT2Qw2Ny+vnFfRUF/RUF+naBbV1jCysnK53DKRSFxXyxWIGHnFtNySWrneMDg1tbg3s/pgaHy9a2BO1zXWP7w6bN3qHVoxmFeMowudAxbjyPjc6q5lamlucX1pbefBkxebu3crJBWVlcI2rayptiyHlfqftPFEBjaeEg7BnfK4FYZIImcJEuhFN8IxkcikNFZBcjqblM4mU1jkNCY5hUmlZ6czsqJjkgAg9MLCxura9urqxvrmTl5RpZtXlPsVmNMZv8M2bh8cdD74qfOBj06cueATCYQDgLC2NqNc1uHjHbK+efflq+/Gpxan5jbHphaNg6M9/SMGk7l/2DoyNiWorHFwPfOpjZP9aa+T3iEuV8CuV6B2bsEO527ZOp+3cXT1uHwDE5uIwOBDAWA6O1fT3mGZNP725903b++9+efB27dPf/5pm8OKblXnapU5W8vdna08y3Djn68X/no9/ffPE79/O/LrV6afvx787IHut29MXz3U/fDCsL1Qt73Y9HBHb9DnMtICGGnBZflYYqxvLPpmPMYPC7+NQQbgsCEw+G0g6BoaHYhFBSGgfkmJqIb6Gq1Wo9a18CQ1OeUNGdyKpKz8BBoTl5xMZmQwCrKyedxSSaW4XlrbLBfVVFNZrDxuEV8sFtdIeCIRq6CYwSmuV7R19potU6vTS/sj4+tt3RMtbaPGwaVh64ZxeMU4stQ3MqfrGezqG15c37FOLcwsrs8tbz589sXevYeiCnF1lbi9Vd5QxeOw07q7dO/QElPZ8UQ6ABHr4nbDLwpHYvMJjNLbkTF+AFx8KjM+hZFKzSalMokpjCQSjZTKiE1KQcck3Q6InJpdWVndWl/fWtvcLhc3nL4YfN4T5Ho+6Iit+4GDzh996vzBQVvXM54AEBwAhMnkrZ0dIx7uAVPTy6++/dE6sTA5uzE2vdQ/ZO3uG+kdGO0fto5OzFbXy06eu3jYxtHG9ZKLZ5CzD8jJB2R/KcT+/C0bp/M2Difdva9H4xNQuLhIMJyYRlPr2wfN3b/9+eDt2wdv3z59+/bFn3884hUSNM1ZenXu1nJ3R2uJZaThzd+r//w1+9cvE3/9aPnpheHrh21PNuS/v+r74Vnn5/da9xalqxOS7YVGU0c+PcWPSvIvYMGIcX44xFUc4iYKdB0NvY2C+6FRAShkAAruF4MOQsF9E+NhDdLqFq1GrdeWSmqzSuvSC8TErMJkZjaOSCYxGMz8PHYxt6RCzK+uqmyoF1ZXUVksTiG3XCQSSSpKxeKsQh67sKxeode2Gc1jCxNz24OW5dYOq1I71GWcGRxdG7Ks9Q8vjk4sa/Q9vcahuw+eWMdnJueWpxfWHr94de/RU3GFuEYi0qsbpRVFuVnpPb1t77ZRKZmJJBoEk3jK4+b1MCSRVU5glAaA4m+GoWNSmAlpmSnU7P92JZBo5HRWUiozGk/29PGzjM+vre+urW5ubu80yFrPXgx2ORPieiH4kI37+wddP/jE8b0PTzicdAsFQMIAYLGkYcA07eUZ2NM79MPPry3j8xPTm5OzawPDEz19o739lr6hcfP4rEylPe/ufcTG0dbFzcU90Mkrys4zysEz3PGSv43LhWN2Lhc9r0XHEtD4+NAoCIGcrtTqjQNtv/3+4M2bR2/+efb2zZd///VcVJaikrG0iuzNpQ5jJ3+oX/LPX0t//z71+vuRH1/2/vRZ92dbzc/WZX9/O/TTi+4fPut5vNW8aOEvj4tHDVwa2Tct2ZfDghLj/ZEQLyToMgp6HQq8goDcRqOCEYhADCooDhccjfKNwwPlTbUtLWpNW2tZdS2bV00vrkrLKyNm5uFIlNTMrMxCLotbyBUKSisryqskPLEog8nMyS/g8QWVtbWimrpcnoBVUCqVt7Z1DVgmFy1Tq6bRBU3bsFw9MGRZs85sD4+t9fRPD1nmFZqOkdHJFy9fWcamJmcX51Y2nrz4cu/u/QqxsLZSqFNKa8VcThal1/juyIKUyiSmMaPjU85f9vMOACfQi5OZZeFI8rVgBJZMT2UVpDE4iURqApGaSKYlpWYmU9iJJMYlz9vdhpH1/6bd2m7r6D93MdjOxc/xjP8RB+8Dh06//4nD//Hh8WMOZ4IjISGRoKKyCuv4yhWfYJVa/9Ovf1gnFsenNsan1waGp3v6rIaBsf6hiZGxWY2+2+PyzaM2zvYul1zdA528ouy9Qfae4fZu/jYn3Y7au55280bhCdHxhIBIICY+SdmiM/S3/vzr3Tf/PP7nr6dv//nyzT8v6yR0UVl8R2vBypx2fEQ62Cf+5/fFP743//Kq/5fPjT+96Hm82fTZHdWbn62/vOp//dXgV486NmckqxPiSVMJMz0wleiXnQlOxN8CR16EAb3gkCtgkDcM5odAhUeBA6AwPxw2IBrjG4MDNNRXaVvVmjZteU0dm1eVXyGjcgXEzNwUVm5GTi6TW8gsLCgU8LkCPq9CXFohprPZedyicpG4StogqqnP44loOdyaRnVP/7BlasEytTxkXWppH1FoB6cW704t7Zssa71DC/2jS4pWg3Vm5enn34xNz0/NLS2tbT158cXWzl5VpVgqEbY211aLC7LYqX2md9cDSWR6cgojNonqdiXQ4zYgnlaUlFkehkrxCYRhScwkak4KLSedzoknZmASU+NItHRmAY3F9b4SpFR1bG3eXV/b3tzcHRgad/MKtXXxPeHie8zp+oFDp9//xPFfH9t8csIlIBwcFoXIziubmtm8dj28uqb519d/TUwtWCaWLBPLfUNTPX1Wo2mif2hi2DKr6zR6X/M9esLB0eXiSY9AJ2+QnRfEziPC/pKfjavbUfuTpy56I2IScUmkSBgCHZeoaNF2G7Q//HT37dsnb/5+8vbNl2/ffqlR5OfnwHvaS5ZnWhYnVX3dZT9/bf7+Rfdv3w789cPQz1/0Pt9XPttXvP5u4OX9lm+ednz7pPPxhnxtUrQ0JsykBpMIN9l0YELMLXDkRRjICwb2QqKuxyWCEKjI4LCbYZHXsTFBWIxfHB4grRNq9UqVXi2oa8gurUnN4ZPYxWk5xQQqi0hn5paVZxYWcIV8rohfIhaViEQZmazs/MISvkBcXSusquOUCKjZRVJ5a2fvkHHQ2j86OWCZ17SPNGn6rXO7Y/M7prF1w8iKybLerB0YGl+6/+zV8PjMxMLC4tr6Z198ubW1WVUpaG6o7GptrK0ozGKTDP3vXsipVHYSiZ5AYnjdDHe7ERFPKyJlCyOxlMshiGgiE0OgxibRKLQcQgoTik3CE+lUVnFeUUVAEEQkqt/ZebC2urW+sTMxvex9DWDr7Gvj7H/U4cYHh869d9DhXwdtPjzi4B8CjACi0mm5s/M7waGIoqKK16//nJ5dGh2bNY8v9A1N9faPGQasfYPj5rH57r7ha7eDjtk42Lucc3H3c/ICOnjDbTwi7dz9bVwvHbE96XLeE4LGxySRouBIHCFZ2apr72757vu7b98+/uefh2/fvnz79quBvsosRlRvR8nipGphUt2pK/zui6E/fhp9+9v4Pz+Pvv6q/+sn7fc3Gn/7bui3b0y/fDnw5X39k83mJatgc6aWkxmRmuyby4IREwIhgEswoAcC4oVEXcPiI4CQ4KCQ68EhPgj4jRisf1wsQCoVaHQKpV4tkjZlFVWTMnkMbgUluwRNSE3PzuOKxFlF3CKRoEgkLBYJS8UVdHYOp6CoTCAWVdVUSBtyy4RkRrZEqmzv6O8yDOp7TV2mCXlLf01Tt2VmZ2JhzzS5YRhZGbCsy1tMfSNzj19+OzA6aZ6eXFxf//Lrr7e2Nqor+SpZVZeuqbaiICebZBx4l5aYykhISo8nMq4Hgs/6BOHTC5KzBEA8zTMACogmoeLT0bGpMQkUXAIFgU/BEqik9JyCEgkclcjJK9/ZebCxvru+vrOwuBUYirFxvGXj7H/U7tpHh8//14f2/zp44oNDNr7BkRFgJIFEnV/chUJjqdTs16//XFpeHxmdHLHM9g1N9faPGwbGjKaxEeusaWQiIBRw3NbJzvmM06XbTl4gBy+YzaUIe48Au9MeR+xcHU9dACOi45PJoQAQGI1pVKlb9M2fvVh++/bR2zf33r558ubN0zGLNDcL3NdVujSl2lzq6Nbzvv/K+vfryb9fj//8Zf+3z7u/e27YW278++exX78y/fb18LdPul7saRfM/KnBUm42IIPsl8uCpiQGQQGXYFHuMJAnEOQBht2OAPj7B171D3CDQ31QyOtodEhNHV/VqpS3qkoltbRcUWZRVfyZSgIAACAASURBVEZeOTEzj5yZm8bmsLhFbG5hiVjME1dw+cIysYTOys7OK+SLKiuqayvqGjg8fhort6pBoe8wdPYOtHYOtPVY1PrhWlnP5MLdxc0no7M7BvOyYWS5UdPXbZp89PLrwbEp68zs0vr651++2lhfq67ga+Q1Bn1zfVVRXm6ase/dDjmOkJaQnBFLoN4Igrp6+KGIWclsPiwh09MfGgxJgOLS4FgyGp+KxJGR+DQkPo2QymbnloPhcRk0zvb2/c2N3Y2N3dW1PRgqxcbxlq2T31G7ax9+ev6/PrQ/8Int+x8fu3Y7CABGxsSTl1fv4PFkPJ74yy+/r65uDI2Mma0z/YMT3Uar0TRhGLAOWWYGRycjwchjNg52zmecL9509QHbe8HsPaNsLwXYnvI45nDK4eQ5EBxNolABEDgMjWtSa7VtqsdP5t78c/fNX7tv/7n35u97E9baLEakobNkbqJ5Y7mzQ1f6y/cz//wx/dM3ph++MP729fAf340+2lL++rXp2+edr78yffes+9GmfNkqmBkp5eWBKEk3OAxgSqI/DOAGjrgIiboUFnYOALgeGup746a3760LMIgPAnYFDPatkPCUWkWTRlkkrqLklONS2MmM/LTsorg0BiGDzuGVsrmFRQIRT1RZWMYvF1Uy2DlsTj6PL6qsqRVVS3NL+BlZ+eLaJm1bl76rv7VrqLVzuKXN3KTqn1l+sLr72fjC/sD4er9lRaY1dpnG7z/7csAybpmaXtna+uLVV8tLC7UVAo2sulcvq6koyMuj9JnerdqY+JSY+BRsPMU/AuXq4QeKpZFzRGhijrsv2D8yFoROAaOT4RgSHEuGY9Pg2JTo2NSYxIybflExseTNjf3trTubW7tbO/dTMopsnX1tnPyOO9746MiF//rQ/sDHtv/68Kj3Nd+IKDgCHbu4spuWlgUGR//0869r65umEYt5fLZvaLKnz2oYGDcMWIdGZwZHJ1G4hGO2jnYuZ50v3jh9FeLkDbf3AtldCrI9633E/pSdy1kgFJmaQUdgYiAobIOyRduuevR45o/fNn/9ceGv3zbf/Lk3PVZHTQ3SqThTlvqdte42bel3rybf/j338zeDv3079Ps3Q7++Mj3akn9+v+X5vuLlXc0X91rvrTYsjwnWZ6qaa5NTE65lUyPSkwKxEC9E1CU40B0Y4R4Rejks5NbNG97+t93h4GtI6HUQ8KZIVKRuVcq16qIKSUpmESqJRmJxKTnFmGQKlVPA4ZVlFZXklpZxBaKCMn6ZuJKZzcnM4ZSLxNX19ZXShjyekJpVIKpp0rT1tvUM6ruHNO2DitaBRpVxbvXhyu5z6/ydkdlt0/iKunOwy2R9+PIr44hlYNSysLb29LMX83OzlaIyZYOkTV0nLM/i5Kb0Dbb/R9VScHFkbDwlEBDt4n47BEkiZgmjyZxLvuAAQBwqjobAp6FjKXAMCYIigVDJYFQiGJkQFIaIAkWvre3t7tzd3t7b3H1QyGtwOh143Mn3hPOtj4+5vfeR0/sH7f7172OXvG5EghBQRMzE9GpWDi84BPTtDz9t7d4ZGLGYRicNg+OG/nGjaaynb3RodGbYOp1ApBy1cbBxOu108frpKxDnywh7L5CdR4jd+SuHbE/auZ4LB0FTMugILB6EwlU1yVU6+fqG6dmj4Uf7vS+eDH/3anp2ooFFi1Q1MkcHK+cnFZpm7tMHg6+/H/v5q+HvnhuebCm+f9q9vyh9vCnfXajema9+tC7fX25YGOVPj5Rr6tOoybcZKUEMcggBcz0G5hUN8cTAr8NB14GRN8JDr/n7XQIBrkQjbsMhvhXiYo1WoWxVc4WiNFZhEr0gJpUVR2ETqNlkJoeeW8jML8wu4eWX83N5pSViMT0ni8ZmlYtFEmldhbQ+t0RA5xQLa5rV7f1thpE2g1nXO6LtGlG1Dy1tP1naeTI4uWGwLHWYJhR6o6rDOLu+1WUaGrBa59dW9+8/mJgYFwl48vpKraK6tITJzkr+z6UePiE1Jj4VT8gIh8W6uPsGwAikbGFsRqGnHyQIGIdLYkXHZ0THU+AYEgCWCIkmwrDJMEwyGBEXGARaWdnZ27u/tbO3s/9YINGccY885uRnf9r/kI3H+x85H/jY4b8+OHb+0lUgJBoMww2Zp8uF0uu3Qp+9fLV3/2HfsKXPPGEcmuzpGzMMjPX0jQ5bZs3js+R05jE7pxOOpxzPX3P1iXLyhjl4Quw8wmwvXDvsePaE09nACBAxjQpEYsIhaGGNVK5uWFjs2V5v317WPNjtebzfNzPRkM+GqRoYw338sZFaRWPexpL+6d2u/VXl/VXFzmztk3XFznT1ncWGnbm6nZna1bHKJUvlmLHE1J7X2pCRR4vIowM4NCCTHJKW4EfE3ybE+Mdh/eGQ6xDQ9QC/C6Coq9EIXzj4llBQoFQ1qXVqXkVFRk4RlpSJTmaksIvQSel4EjWzgMfM42ZyuZwyHotbWFwhoudkpbMYReWl4uoqYU1tThE/j1cpqW9V6vv1vSNtRnPnwJjeONrSM2waXxyZXe8cmtX1TSg6BqXq9mZ9l3HU2t43YBgZmVpe2tzbG7WMlpcVNdSKVHJJUSGVzkjQ6JreoY2OIWHwKbiENBCacNo78FYUPonFj6dxrwQhAiJjohPoyFgKIiYFjiEB4UnQaBIQGQ+A4YPCIdduBk1NL96582B7+87O/qOqep3bFcgJ12CHM0FH7T0PfOz4wScO73947MwFbyAEDQJHd3YNNjS1Xrkaur65//DZ8+6BEaN5xjA80d03ahiw9g6Yh63TY9MLjKzcE/Yuxx1O2p+77OoNcPRC2HshbDwANudvfup47qjDad+QCGIGPQIR7RsJLhFXNDVLh4c0XbqSDk1Or47brSvSt+Q11WRoZewubV6XrrhWwlLLOAOdhX3tuYMduSsTlTvz0u25mrsrDRvT1ZN9JW2yjB41W99E1UjTVDUp9cK4ikK0IB8lyEPzOZh8JpSZAUqOD0LDbqGgvoG+F2DAGyjoLSjwVllprkotb2lrKZNUUjncJFpuShaPlMmNJlKJjFxqTjEzv4RRkJ9TWsTi5heLBUxOFiM7s1RYJqquFFXV5hUJC3jVdfJ2dftAu9HS2T/WMzip7RpS6vt1vebe4Zn2wWmtcUze3l+j1Cvbuo1mi67H0DMwOLO4vLm9ZzaPFnHz66qF8kZxbk5KBi1RrZW9Q4vEEnFxFDwhHYJJOns5+EZkTBKrnMDk3QhF3QhGwmLS4DEpcBwJjiFCUMkAWHwUMj4Sjg8Foryv+Q0MWff2H+7s3t2581Ch6/e8ibQ/E2l3KuiEs/cHh5wPHLR//8PjLqcvAUBIQBRSo+nS6o1XroVNziy9ePWqs2+wZ2iyy2Tp7jMbTWMG06jJPDE2vcApLLFxOHnc4aTNaU8XL4CjF8LOC3ncHWB74eYR5wtHHU7d9A8hpGZEIrC3woG5paVSWZ3R0NxUmymvy2iW0mVSukrOalXk6JqzOjWcDm2hWEBtqmV0t2S1ytKNuqw7y0331uRbc9W7CzWrk2KrsUguSWqpz9DLmS316er6FFkVoaoMU1GMFnGjyzioQjacTomMhl+DAi5Hw/zCAt0R4BtI6A1I1I2SomxNi6K1Q8uvkrCLylPYxXHpnERqblwai0jnUNj56Vl5mQUFuaUlWUX5JSI+MyeLxmYUlReXVQjFNXUcLj+vpLKyXtOsN+gNox19k119UyrdoFzT126Y6B2aax+YUvWYG7W9tc16ha63b2RC393X0ds/Nbe4u3/fbB4tLMiV1ojqa8uzWMnpGQkaXfM7tKiYFDQ+DU9Ij46nnL8a4h2MTGDwkjJ5vgCctx8YjCPD8CREDAmJJ0HRRAA8MQSCD4XGBAJQZy/daOs27d59vL13b3v/YdfAhPct5MlLoOMu/idcLn9wyPXAxw4HPjph73wuIgoeFgGrkyqN/dbLV0NMw2Ovvvuud9DcOWDpHDB3GUaMpjHDgHXIMj0xu1zCF9u7nDlm5/rftE7eSDtPxHH3KNsLNw87nTts53rtdmACiQJBx/lHwtnckppGqV5fLxFl1EpSZXU0RSNTo2DpVJxOdW5nS05bS36ViFYnpqjrUpW1xG41Y3ex4dGGcmNKsjolmh0tNXXm1vDxVeUJ8hqKrjlT1UBWSIk1QpykDCsoRJXloYqykcnx/kiINyzKBwW9CYnyQUCuwMGXQZFXuQUsTYuypU3Lr67OLRURGQWYZEYSjQPGJUUTUtKzcins7ILSsmKhgJ2fW8Ivo7NZFHpGQUlhuaRC0tDEKRHkFAsrG1T1mnZd70h773incUKlMzWqerr6Jw2Ds219Vk3PcGNL93/TDllmFZqO1vZu6+TMvYdPzOZRLjevvlZUU1XMZibQ6Yla/bu0aHwaApuCjk1Bxqa43Qj39IfE0YqJWeUhiCQvP3AUhgjGJcPwRFRsChidFAKODQDFBINjAgBol3OXGxRte/eebd25v73/cGRy5VZo7GkP6ImTgbanbvz70MkPPnY8cNDWxuF0WCQ0LAImFNWNWGauXgttbTd88+NPhmFLp8nSNWDu6BkxmsaNprFhy8zk3LK4usHR9dwRW2fbM16u3lH/Q+sBsHO79anjmaMOp7yu3opLSkHikgIjEfRcblVjg0bbUF5KEfOJ0iqKvJ6hbmbplDld2oL2luy2lvxKQUZFKVFRTVLWEDsU1KUx8eZ09bJVuDIpsPYXdLUwq8pjhcX4sgJsU1WatiFN25CqqE5qlhArCjHCfEx2OiAa5g2NugQHemNRt2AgbzDAHQr0AkZcKSpkqzUKbbtOWFuTXcxnFPApOSXxFBYilkSkswkZNGpOLreMXyoSZ+fnlwr4TDYrg04rKCkS1lRVy+T5pUJmXrFYKmtqbdd0GnXdg/qeIUVrT4Oyrd0w3Nln1vX2q7t6pMqWCmlTvVzVP2xtlGta2jrGpmZ39++bTINFRXnSWmFVJZdJj6XRElr/gxaOTYFGkxAxJAgmyet21MUbkbi0PCKrNBRF9PQFhSEJ4BgyEJsExiSFQ+L8AZhgaGwgKOZGMMzxrLeoWnbnwbOduw927j6YmN8EIilnPeG2p4LtTt3696en3z/o9P5HtkdtXIPCQJFAeF5B2dTs6m0/kLRB9e2PPxuHLR39o10Dox29I0bTRG+/dXBkamx6qVHR6nzqwmEb5+OnPJw8Ipy8kbaeiOMeANtLt4+4XjzicMrN+zounoiMSfYPh6cwc0S1dRqtrLyMJixLlgiJdZLUFkWWvI6qbmR0aHLaWgpqKpgiXpKyLlVVR2prpsyZy+fN5YujgpVJ0fhgUXcru6I0hs+NKeagy/IwTWKCtBxfUYgW5qG4DFBOagQZfxsJ8QBHukEA7ljUTST0ChToCYnyBEZeKeZmazRKbbtOUFvD4vLoBWWJtOxEWhaKkIInpxPprMwCbkE5v1gkzC0uLhMJ2TnZVCo1v7CQX1lZ29ScV1xGpmfya6SNLa1SpVrV2q7WtcvUWqlM2d0/2N0/qO3uVOha6hUyQVVlg1w2OT3T2Nzc0tY+NjW7trltMPYWcXPrqgWSikIGLY5KS9C1q/6DloxJyMAmpqPi07x9gWcuh6BI7GR2eQSW4nYLGAJPRBKoUdFJYbC4SDgBgEoKQ8SHQmN9w1Cu569yuIL9h8937j7YvftgYXU/NinvjBvI7mSw/Rm/Dz89896Hju8ftDt01CkgBAAAIWlMztLKXkhYdDGv8tsffzUMjXX0Wzv6R/4v2jGjaXxsaknXaXQ543bYxvmoyyX7S2FOXkg7T8SxS5F2Hv5HTrl/6nDqgvdVdCwBFUsMBqKI1ExxdW1Lq0IoyBTzydVCYm0FqV1bUMSJFpXEdekLu/UlzfUFYh5RUZeqbkhtU1DmLfzpId6cmb8yJZ4c5o0YiqvLE/iFuGJOdH4mrCwXmUuNyEkPZ5KCk6KvkrC34pBXEGB3OMgDAfJBw6/BwVfAAC8I0Csq4nJxYba2taW1o62iXkrLLYhJoyOS0uKpLDCegCGmZ3LLafnFRRVifk01p6S4VChksllMJrOwoFBQIZHKFEVlgjQGi19dW69U1yuUar1erderdLoGhXJ8dm5ibm7IOtJh6NDoNTX1Nbp23Z27e3KlXNfZaZ2cWl5bNxiNxcX51ZIyET+PRo2n0pM6Dfp3aXFkVGxadAIFjk+9HAA5fTkERmCSskWgOMb5m1FBcAI8gQrFpwHQxAhYYig0LhSOD4XG+oYhnc9eJlOy7j767M69R3v3Hq5vPyJl8FzOhNu7BjudCfz42MX3PnI68LH9R5/a3w6IiAKjyanMtc37EZE4OjP/mx9fm8zTbQZzZ/9oZ6/ZaJowmib6Bsetk0s9/aNnL3ofOuF4zOWS3YUge0/YCU/YcXeAnUfAkVMenzqePutxGYFLwCSQI+CYpHSaWFKjVDWKhCwxn1wrIteKyB0t3JJcbHlhTLs2T6/O1zaXVpSRlPVp6sbU1ubUOatgwSJaHpcsTYgnB0tHDTypiFiejy1gwbLpUYXZcDY1IpMSzkgJI2BuEjC+eOQNONgTh7oWg7oJA3lFhbmFB50DR3mGh3jmZtM0LZrWzo7KhoaUTDaeQsdR6KDYZDyFQWLnE2jZmcX8nLKyksqKrCJuCZ9PZzLZLDaXW1TGFzc1q0v4onQGq7RCUtusaFSrlbpWtV6v0Grrm+XTi4uzy8vWyfH+oX59p76+qd7Yb3j05KFc2azr7DCPj69ubPb1G0tLC6sqefyyHCo1ns4kdRreHVkgYkiQaAI4OgkWk3YjBHnKOwgSRyeyhYjkbDd/sC84NgxFDEcmAzEp4GhSGDQmEBrtH4W+GYZ0OX8dFUPevfv0zv1He/fub+0/TqXzTjj62ToFuZwJ+eS4+78OOr/3sf0Hh+yu3Q6NAmMSEjNWVu/BUQnJKfSvv/9tZHy+3WDu6rN09poNpnGjacJoGhufXukfmrjoc+OTEw7HHM47nPez8wTbeMFt3KPs3QKPuLh/Yu960s0LGp0QHU8Mg8LjSCkiSZW8WVolyRHzSXWi1DphSpsqT1gUL+Yl9HYUaxUcrbxEUkZU1aepGsjNdQSzoXBlsnZtsm7BKpwcKuvT50nKEspysQUseBYtKi8LlkmLpKaGMFLDCdjbiWh/HPwWDOiNQ93AY24iwV6QCDdA8FlwpEd4qGd2FkXTotF19oilDSmZmXEZtChcHJ5Cx6XSwLGElOz8rDIRq7gku6SEmsMp4JVm0Bnp6dTcvILi4vJGuZJbyqfQM8sqq2oVyjqlslGtata2KLTaRqVybmVlfnnFOjE+Mjps6OtVqpUDg6YHjx7LmhUtne2D42Pbd/YHTP1lZdyaqtLyUjaVFsfKTuvq63iHFopNhuNIiBgyJpEaAMCc8gqIxKQms8rR5NxL/pDrkZgQOCEMQYhEEkBoIgAZHwrHBYFxwSD8GXe/MCB2Y/vh3r1H+w8e7t1/xswRn3D0tXEKcDwV+PFxt/c+cnz/oN0HB09cvuYPBKLxMeT5xd3EZBoKm/jy1Q+jU0sdxtHufmtnr7nHaO0zTfT0jY5NLQ9bZq/6hhyycThme8r+7C17D5C9D9zOHeBwKfiI86VP7F1PXvSCYRJwhJRIBDImiSiuqpY119bW5FYIiFJxar04VdfMERYlVJQSetqKW+QcjayksoysbkhvriM11xAMOtbyeNXMkHC4hzNh4hn1+UIuvjwPX5SN4dChBVmILHpUBimQlR6ZFHMrHnUTB7uOAPvgo2/F425j4VeQIC9w+AVghHtkmHd2VlpLq6a1vUtc15DGZhMYmdHk9AQaC0NORyWnpnEKSWxOem5uFo9HzeEUlvPTaPQ4AiGTnV3C4zc1q0qFFXR2Dr+qplahrJU3NygUytZWlU7XpFItrq/PLi+PWM3m0eGBwX6NVmPsN957cL++qVHd1jY4Zr378KHB2FtSki+t4QvKsmm0uEx2asd//LKA4khwPBmTQIkjM8Ngsac8/UPgBBKbj03N8wyEXg9HR6CJkaikCHhCJDw+Ah4bBMGGw+KjkMkeV8NuB4KXVvf37z/bu/fw3qOXJQKZvWuAvWuw3Un/T05ceu+g44GDdh98dNzb5zYIhMbhkscmVtJpnPAo5KPnX04vbbUbzN19lu7e0V6jtd800WMwW8YXrBOLQeGgwyfsT9idsj111d490s4Dcvx8qMOloGMnPT+xd3U65w5C4nGJKRAMFhNPqKytkctr66X5FUJifUVKgzitU1NUVZ7Cy8VoFdlqGaddLRIWkxVSqrwmRSZJ6NYwpgZLVyaqerS0hbEKSx+/qiypPC+2KAvDocOKc6OzaVHpyX6M1OA4lFcMzAsL9YYDPWKjb8ZjfVEQHwTQExR2ARLpERXuw6AnNzY2tLZ1SqRNKUwWmZ0bR2NDE4gJNBaBwcYQKfg0GpHFzhUImYXcnJLSpLR0ND4ujcbglpQ1yJU8gTgjM4snrqyRNdc0yRqVSmVr639X7cLa2szS4vDo8NCwqW/AqFQregzde/u7YkmFQtdqGh3dubPf3dNdXJxXW8Xnl2bTaPGMTPJ/0kJiUiBYMio2FZOQHoGIP+MTFACJJ7L48bTi6xHRV4LhUdiUKAwxHJ4QCsYHAjG3wpH+AGxQFP66P9TjcvDUzOa9By/u3Ht05+GzOlmH85lgG5cg25OBR+x93jvo9N5Hth8cPOHheQMIRCKR+GHzXG6BwC8IsHv3ydLmXX3vcHefpavH3Gu09psmjQNjE9MrE9MrQCj68HFbGztXO1cfR/dwG7eow6cD7C8GHD/ldcj+pN2pC5FQLI6QAsZggQi0uLqmSVYjlxVXCkmNktQmSXqnpqian1rARigaGHpVYbtKyC9KkdVmNFWnNlUS+lrZA21ZKxMSU0fWxCDP1MGtFZDK8/BF7OhsKlhQiKvgxRZnQ4pzQIwUfwY5kIC9igBewsKvxKFvIUE+oDC3yKCzkEjP0CD3FHJMQ4NU39ktqW9KyqBiSKmhSBwujYYmpoFiEpMzc7ApGdGk1KwyflZJKT03P5aYgsTFplEZRaX8RoW6qEyQzmDxK6vrmpW1TXJVa6u2o0Ou0TQoFAtra1NLiyPW0YGhgR5jT0NTfWd3x9bOplgiUut1AyMjy2tr+jZdETdPUlnKK2GlU2LpTGJHz7ttFBBDAmJIUCwJiiOHQOLOXQm9EY4lMMsSmWW3gbFXQpFR2NRwZFIQODYgCucLiPYH4m6FR18PQV4PgJ1xu20ZW7334MX+g8f7D5/qOkbOuwNsXUKOOQd+an/5vY9d3vvI7t8fnTh30ScKjAJCoo3942KJ7OrN4KW1vY07j9sN5u4+a+f/Q2sdm1icml3DxSUfPm573MbJxtnL0T3c3gNk7x7p4BZ04oz3IYeTNi5nATBsTFIqFIePQqAra6TSeolKxa+uTGuqpshraFpZjqyKISlLVjQwdKpCrbxUUJIqlVAaJeRGcYLVUDTWV7Q6WTVqzDf3Fvbp8+vF5LJcXAELUZoXrWti9LbktCtoqnpSY1VCjTCuKAcah/bBQL3iUDeRQB9QqHuo75nIkEv+vucJiUi5oknX2SVplMWSU8C4OHBsYjQxDUFIAcYQYjNYKCIFQUzJKChKYeeks3PiSGloXFw6PbNUWPF/0woqq6UyRV2TvLW9Q6PTy9Wa2qam6ZXlicUFy8T4sHmkvaOjrr6us7tja3tTVClUtar7Bk3Lays6vbagIIcvKMzPp6am4qj05I7ed2kB0eRIFDEKlQTHU8IRhDNXQr2DUQmMsgRGuT+UcDkEBYxJj4gmB4LjA0CxgeC4IEj8rQjM1WCEjy/I4fSVLsPk/Qcv9+8/vPfoycDw7OUbqBPOIUecQw7aXnnv0OkDHzu9/+/jrqc9IsHISDBa325SqLsued2YmF3de/Cis2+0u3+s22jp7R/rH5oyDFhHxxem5tYTyRmHjtocPu54wsXTzj3M3hPs6AF0vBRkc8bnkMPJ406ngyJgmAQSLCYWjIqpqmuqqa3UtVY21jEUdXR5NU0pZarq2fJaqkrGbJHnaJqKxaWUukqKVExsEMSPGYotPdzVyZqx/qIJU+mESSitIBVlwUvyUJpG+mB7/kBbTm8rs11JUTUk11Xg6ysTuNlQPNIbB7uCAPgAQzxCfc+HB7r5+11MJKBkikZtR2dtsxJPToXGxKESk6FxidB4IgBHAMaRoIQ0VEpGWh6XyMxKY2YnECkYTBw5NaOoTFDbKC/klZMo1HKxpLZRXllT19re0aJva1KpqhrqrXOz1tnZ8anpsbGJnl6jrLlZ3962tb1ZyucptIr+kYG1rTWdviUvn83jcTicdHIKlsokdva9eyEHgONCEUnAaCIYSwJiyOevR7r5QvHUksRMfgCM4BWIAMakA/HpoShiECzRDxR7IxJzPSL6aijK4ybAxtmzSdFz/+Hn+/ce7D94NDa9Fg5MsT8Vecwl7GO7q+8dOnPgY5f3Pzju4HQxPAoVAYpulLX1GCyXPG+ZRqbvPX3VbjR39lm7jNbuPmv/8JTBNDZomZma36DQOZ8etz9i53jM1d32Qqi9B/TY+XB7tyCbs5c/dTx1wvXs7RAgjpACi4kFwLEV1Y1V1ZWtLZI6CVVekyGTUJqqMxRSRr0kTVZH1TRzNPIiIS+1TkKVVhKlwvjhjsJ5c8XGrHTKzJsZ5c+YK6UiYmkuSlFH6e/IH9CzB9rY/yfb9h3UVp7lC3zfdNsmg8g5CmUJCQnlgFDOWUISkshC5JxzzhkMGBsMJmeDsY0TttuxnXNqu7unw/SEzTuzb1K/P+jpXXe9qlO3bl3pv099zzn3p9LWXPHyVN7smPXYYPJYf/Jgp6U8T5SoI6tEWDEbxWPAuEwkhQxJMCvGjh2dWV4ZnZ7Vp2bwNFqGWKrPyJInpgn1SdJEmyI1W52RmVVTl1ZYkpZbZEm1EpkVOQAAIABJREFU6Q1JVltudWPzyLHjtS3t6Tn5rT19/UfHewaG5peW55aWR49Ndg0MTC8uLG9tbWzvbG5tz80vDg2PTJ44fnl/v7G5aWL62PbZ7UdPHy8uzTc0Vre0VFdW5mRlm4vLs5e2Pn75IYuMsbIkgTZZoE5kKSxwkgBFl+ltNakl7VxtOoapEBmzBHobU5FEFScQ+fEEgR7P18VwNViGLAiI6+w+/sWXv33x9t3Lt1/cvPsi3lQWBpN4h3HcgokOnlAH13B7R39ffxBPpBUpjL0Dk+f2bkWhabMLp99+/Yel0xcWtvYWN/aWty5snr26unNx89z+lZsPyqpavQPCPIMDvcLhQQheAFLuCeP6I1iBMJJHCNAvAkSJE+qTrbqkFJHG0No92NPTM328p6fNOtqdMd6bebQv6/hI/tGB7PGhvKnxyqmJmu627KG+vLHBjNFuy/nVxmu7nU9uHb1+qeXSbsOlnfaR7tThrtTlk2Vrp0o3ZnN3Foo3ZoqWjxecGss9MZgx1pva327pbDSVZEtUomgRC8GPhXFiYWQiRBcvmTgxMbuyOjp9ypSRK9AaWEoNX2sQxptE8Ylyi1WVmhWfmZ1bW5deXGorKjGnWNXxpuQ0W2l13ejkVGNHly2voLWnr290rLt/cHr21Mz8wujEsdbu7p6hoYnp6cGR0cGR0b6Boea2ts6e7pGxo9X1deMnJk6f2X705Mni0kJ9Q3Vra21FZU5mVkJ+sXVi5uMf9SgiI0VkjJUa2UoLR5UURZciqVJ9RnV6Sbs4IQdFl7LVqSxVyoErnqvFstUxXA2RryOy1cFAXEVV94cvf/fq3YeXb7+49/htkrUOiJT7RPDcQ8gOnlBHtwh7Jz9P7zCOQCmQxjc099268xwZRRk8Ov3+239e2r64uLW3vHVh5fSFrXNX13Yubp69fPnGvYbWPr9goEdQkEcIOBjFDcLIA9CSACQnEEEBBIf7hYPIsXx9YroxNV1uMDW297R3dpyY7GpvShnqSB3uShvtyZgYyjk6kDU6kHN8rGxqoqK3I3ugO3NyxHasP+nSVvPdy/33r/VfP9927Xzb3mbDynTR6fmqS6fb9nfaTs8XnRhM7KyT9zToGkrlxTZOkY2bZ+VYzfQMS5xajJZy0fxYBIcOP6CdPDk5s7I8PjtvLSyTGEx8jZ4tU3PkWoHaIEtI0aTYDNacnMqajKIyqc4QTaSCYEgYPIoRxy6rrKqpa7Akp7a2d3b19tU3t/QNDZ+cnz86ebytu3toYmJgfKyrf6BnYLCzt6+uqam1s6Ozt6eytmbsxMTa9ubd+/dm5mcbmmqaWqsrKrOtGfE5+SmD4wMfp1aop4qNZKGOJNSRBPEoqhhFEYv1WaqkIq42HUWX0iQmpiKJLjVTxQkkgZ4k0JOFeiJfh2PIgiNwadaKLz78/tXbL1+8effo+fvM/FYkXucD5LoHkxw94fZu4Q7O/u5eISyeTCDRlle23n/4FhvDbG4b/PDtv6zsXFrc2lveOr9yem/z7JW1nYsbuxcv3/i8s28sMBTsERDsEQIKgDNCsNIAjCQAyQ+AUT1CQP7hIDyVZUy0GpLTVAnmqsbW1s6OiWOdo4OFU2MFM+MFJ0bz5qfKGyo1Y4O5i7O1Z7Z6RgYKZ6dqzu+0XjzTtLtavb/bdm2v/cZe543z7Vd26l58PvrV85Pfvl787fuNO1e6Blo1WUm4okyW1URVCREmFVEvI6iFUXo5VimKknDQPDqKTUdQSFCVRjB+fGxmZXn4xMm8qlqpKZGj0rLkqjipgiNTyRMsSnOySJMgUMWjCRQPv0AnNw8HJxc3N3dXVwACgWIyWVyuwGg0adRalUabYstobG8fHBtr6+kZOX58dHp6aHxieGx8YGS0rbu7o6d76OhoZW3N6PHx5dMb127fPDE7XVVf2dBSVVRqTUnT2LITB8Y+pqUIDSi6FELmRxI4wBh2RHQcEBMHJwgQJCGMLISRhVRxAkNmiVMmx8oTDyJOFRsJPC0uVh4OIWniba/f/vDq7Vcv3r579vpDSVUflpoQBBW7B5OdfVAOgAgH1wBX98BYtkgk0+UV1Dx49I7BlJRUNP36t/+xfu7q/Ma5xY1zS5vn189cWj9zaf3MxUuf3R2ZmA2JgHkEhLgHRwbAqCFYsX+0NAAlCULEeoVBfUMjcSRWQqLNkJgmNxiLqusa29tHxzumTtSsLdSuzVWdmiy9dmG0vFAy1Ju5NFd3drtnbLR0Y6Pv9q3xe7eHL5xp3lmru7nff+dK3+MbA49v9n7z5sS/fLv0nz9s/dcPZ94+mhzrNWelEPIz4lKNNBETGi8haYQESRxczkWIWFARC8mmwFg0BIUEFYhiR8aHZ5ZXBianssurxQkWqlROk8ioAnGsSMoQiTEUWggIERAa6ekX5Okb4Ont6+7u6enh5enu5eLkCnAB+Hj5eHt6e3t6+/n7Q1EIkUJeXFnZ3ts7OXtqdnltcmb2+OzsxNR09+BAR2/3sekTNU0Ng8fG59ZXL9+8cXz2ZEVtRU1jRU5+SmKyMs1mPjr1cUNGUEWhGEYImhmKYYZFMyOi4yIxcRGo2PCo2BAUPTw6DkWXHtAepJYsNFDFRiJfR2CrIJhYFj/+xavfvH7361fv3r384qvmruN4hjkMKfcJj3XxRdu5Ae1dAx1c/KixfIlCn55RfP/hW5FEn5xe8OHbf96+eGN+49zC+vmlzb31M1fWz1xe27m4d/XO9NxaGAjp7hfqGQwJhNODsRLfKLkfUhqIjAOEQDyDI6KJTIPFZk7NVJsT88pr6tvah452npxp2lpr3lltXD5ZtXiyxprE6O+0ba62nd/tnTpRfebM0MMHx589Hn9y7+j1i133bozcvz7w/M7Iq/uj372b+dMftv/yb+f/84edD89mZids2anE7BRGqpHBp0GUPJyKjxMyYFIWnMcAi9loHh3JoiFIRCiHSxs6Ojy7sjEyNWcrruSo9TSJgiGWEVlcNJniGxbu6u3r5unj4x8YFBLu5x/g6OTk4GBvb2/v6OBgb2d/+NNDhz89dOTwYUcHBydnJ3tnR08/32gCITMvf35l/fL1myfnF+ZXV08tL3cPDnb09ZxcmKtsqOsfH5tZXrl47cb03EJ5TVVlTbktKznBpExJN41NH/uINhwXF4ZlhkWzQjGs8GjWQWpB0XER6NjQKEYoOhaIY5MEeqYi6SCyZJGRKNTj+Vo8V40gcLBk4YPHXx3Qvn7/Vf/oIomVBIrWBoC4AH+cHSDyiHOgnbMvkcqRKIzmxOzbd1+YE7O1+tTXH344u39nbu3s0saF5c0LG2f2N3b3189cPr9/Z251B4YhAHxD3APB/lBKMFbmh1b7RykDUBz3MLhnSGQUnqFPzEzMyNUlpWQVV9U2tfcPd8zMtu5ud+6stUyPFw13ZyYZKF0taRsrrVcuDZ2YLN/e7Hr+ePLFw+EPL068vD/27O7o45tDj28Mvrh79OH1/rtXOm9f7Li223RuvXrxeG6BlZpqwKcbGWwSUMbGqIXRYiZcFAtjkcEaCdmgZHLoKCIeyogl9g0Nzq1tjU4vZBRVsWVaodbIlihBSLSHj7+Ds6uTqyvA3cPLy9vTw9Pe3u7TTz+1s7M7fOTwkSNHjtjbHTpy+PCRw0fs7Owc7F1cnV3cXACeHu5e3mgcfmR88sL+9ZOLS3NrqzPLSx39fc1dHcOT44WV5f1jE7PLa5eu3Zw+tVhZW1dbX5OZnZZgUqdak46e+CUtMwwbC4xhR2DZQBw74kAXGxcRHRceHRceHReBZcEpIprERBYaSAI9gafD87QkkT6GrUISeYjouM9uPn/79tvXbz+8+/DdxPQmjZeKoSUFQwXugXgHT7Cda7CdawCOxJbIE7T6tM9uPc3KrRBK4p++/ubCtfsLa+cX1/eWNy6ubV/ZPHt1/cyVC9furWztYQg0V+8gV7/wACg5PEYZgNH5IGSBKK5nBBoQFAHDkuITbRZrXnxSamZ+RWNbX+9g+9HxqvO7A5srrcP9WeMjRSYdqb7KuLbYfPXi0Nx0zeZK27OHk1++OP7D+/mX90dfPzz66EbfrQut9652PLjedf1s46XNmrMr5asn808eteZbyalGXKqeyogOEsUiFVy0JA4hYiIZBKBGSknU8xgUGCEGSiJhevr751c2R07MZRRW0kSKGCYHS6YDPH3tHZwdnVycXd1cXF2cXVwcnRw/PXTo0KeHjxyyO3L4iJ29vYODg52d3eEjR+zs7RydnJxcnFwBLp7ent4+Ph5ePly+cG5+eWZ5ZX5j/dTaasdAf3NXx+jxieKqiqHJY6dW1y5eu3FybqmiurayqsqanqzVSi2JhpHx0Y9ogXhWOI4Z/g/IsGhmKDo2AssC4tjh0XFhGGYYhgnEsfFcLVWcQBYayEIDUaAni40xHDWOIYOjY8/u3Xr//jev33795v23C+uXmMI0EjszMkruFUJ0cAc7AMLsnP2R0XSpwqRQmS9f/by2qYcaK7r/9MPlzx7NrZxdXN9b2riwtn3lH6m9u3P+Kp0lcPEOcPUL8wMRQERNMFbnC5cEoXge4Rj3oAgIOkZntlrS8wxJaek5Za3dQ33DraPjZWd3u09vtBwbKxjuzzZoYiqKlKvzDTcuD8+eqJmfaXxw+9ijm0N3LnVtL5ZtzOVtLtpePez57ovJf/l+4T9/t/Gv32384ZuNX7+df/l4sraMm2aKTtQSKehAJj6SS4HIuVitlMJloEScGKmQTCKAY2KgWByyp7dvcXVrYnrBVlhBZPHC4Eh3b38HRxcHB0dHR0cnZ2d7RwcHJ0c7e/vDR47YHbG3P+Jof8TewcHB0dHRwcHB3t7e0dHR1dXV3cMd4OEOcHd39/Dy9PLx9QtMTrGOTU0PT54Ynpxs6u6qbWnuHOpv6e2aWlo8tb6xtn22b3gsr6CkpKTMbEqQSHnxBnVrR8tHtJEELhDPPoA8yOiB6M/3B1ckTcKQWehSM11qJgn0eL6OLNATmEogjDy/dPbD1797/cXXr99/s3PxLp2fQuXnwGN0vqE0Rw+4ozvwsIMfGEqUKSwKtWn77H7PwLEYMufm/Zf7N58srJ0/CO7q6cubZ69u7O6fu3Ln7OUbbJHC1TvQzT/cJwIHwitCMKoAlCgQGecZhvIMigCjMBp9kjklS59oTbIWtvUOdfU3dHSlHx1Nmzia0dNpqa/W6tXRhdmi5bm6zaX6kf6cjtbkmePZC1O26dHkU+O2z/ZaPrtQ+x+/W//xT5d//L83fvzrvR//+ujHvz388e+3fvzx1rGRlHRLTJKRRsIEU7FAfizaoGLbktVqWVwsNYoUA8NhwehoUDQO2dndtbC6OXVq2ZpTRI5lefr429k7O9g7Ojk6ODs7OLvYOzg4ODo4ujg5Ozk4ODs4Ojk4Ojk6uri4uDg7u7q6Ojs7u7q6AgAAd3cPgLuniyvA3cPby9vf1y8YFYXLyiuua+koqa4tb2jMKStNyc3Kry4/OjMzOb94fG65pqkjO7+kpKzKaE4QyQUao6Z/dPAjWghJEBnDAcZwDgh/yi6GeXCNwLIisKwwDBNC5FNERqo4gSI0kEUGolBPEsTjY+XBkbjhsfkvvv7dy3dfvf7wzf7tFxR2IpGViSFbgoAsZw+kvSvwsEMAEISXqxKlCsPCyvbY5Fw0Pvb8/t0b914sru8trJ1f2rjwM+3Zy7cv3bwvVhvcfAIA/mE+YWggRhyGUQYi+cEoplcY0iMgHARFyZX6hERrfFKqIdnW3jvY0llz7Hjtpb2B/UtDx48VNTeatSpcjk20vNByfX9iZ7vn5HTpk0fHXjwafXJn6NHNod9+ufL07tHr5zvvXB29cLrz0pmeG5dHr18c2FiqWJgp7Os015QpK4t0qQl8pZCikcUZNYLcTIsxXsbnUCkkNDoqEhEFxGCRbZ3tS6ubJ2eXsvNLESisvaPrETsnO3tHewd7Jyc7N1cHd2dHH4CrrzvAxx3gDXADuDg7Ozm4AtxcXV09PDxc3VzdAAB3AMDFxdUN4OkG8HL38PUPCA0NAwGBMKFI2d41OHR0srq5rbCmJr2owJKT1TU2Nja7sLp7sWd40pZfWlBaqTMlcOV8ZYJ28NjHG3IEjn3gelC/CGt4dBwQxwbi2JExnP/dkykSI1moJzAVIZExjW0j77/+/cu3H1598dXnTz4weKl4RjqengpCSly90fauwMMOgcFhGIncJJHrJ6cWl9bOIjHU5c2L9x5/cUC7uL63vHlxY3d/Y3d/99Ktq3ce6xOtLt7+7v6hniFwMFaEIBvCooUQAj8MTgwGIoAQlECiijclq00mjTmxpau3paNxcrL99PrAmc3e2dm6wYHCosL4zAz5+Fj1zpmRs+eObW4NfvPrczf3B/Y2W7fmajfmqka606wWklmDMSjhyUZ0aW5cfgat0MZqbzDm2ThGDd4ST0vQ0ONVcWaD3GSQW9OMFrNWJOJgsUgIJAwRBYpCI1pa25ZWNqZPLViS0728Az455HDI3vmwvZOdnR3A0T7QwxXs5wEP9EaHBUX6+QR5eXq7A1ycnd0AAIC7u6enp4e7B8ANAHADuLi4Obu4uwG8PL38/fxDQkJBEAgGh6NWVDRsbu91DY52Do90Hj2aWVHefXR8cmH1/PU7QxMzWYUVFXVNyZmZYp1Sm2TqH/+YNhLPAZP4P0/WcCwrAscO/4drRHTcwdyNwLIwTAVNYqJLzXSZhSpNoEkSqFwtEssuKm19//XvX7378tW7Lx+/+DVflo0mJJLjbIgYjZsv9ohrxGGnQL8guFBqEEsNA8NTu3s30DjG5Mz6g2dfL6zvza2em187t3z60sbZq+u7+9sXb1y/8yQ9q9DDL8jdP9QrBAZEc0F4ZXg0H0EUogicSHhMGBjFFspVBosywaQ0mtp6+nv6u+vr8ssLDaX58oI8cUmhOj9bo1FQszIU+bnq8rK0kpLUwlxFViorL4Wbn8LPSmTnpnGHujKGu9PHB9NPL9c8vXvi9cP533x14W9/etpcY0zQEAoz5Roxns+K1qoFOq04Pl6q0UiIRExYaAAoMgQOj0SjkQ0NzStrW1Oz8zyR9NPD9oeO2B+ydzx05IjDkUNBrs6YYF8mNIiLihDhkNjQIJCfX4Cnj6uLm4ubqyvAzd3dHQAAAFzdXJ2cXV0ATs4AZxd3Ty//gMCwwKAIKBSDQRNVKuOZ3ct7lz/bOn9pbGYuv6q2Y3j0+PzK3vW7vaMnGjv6a1s7TKmpApVMYYyvaWn9iBZM4oFJvEg8JwLHjsCxI/FcYAwnLDouHMuKwLKA/9inwqPjouOUTHkiQ2ZhyCyxyiSm3BInTmBwtanWstdvv33z9svXX3z1/PV3WmMFNEpP5WajSHo3f9wRtwg712APv0iBRC+S6Ns6R/evP8Tg4/pHZ5+8/m5h/cLs6u6p1bOLmxfWz+6vn9vf2rt+/e6TwtJqn8BQD/8Q72BYBIYdFi0KQ3OgMVwMhQ+ExwRGwMhxfJE6Xm5IkMYbGjs6u/o6GupzG6sT6ys05UXy0jylTk4Sc7GF2br0RH6mLT4n15KbJS/OlVYVqEsy5W3VlsnhvKsX+14+PvHi4dijO0MPPxt+cG306b2pve2O4e701hrTSG9xWa5RI2MYDBKjUS6Tc1ksSgweBQKFgcBhMCgQhULU1NSvrG4dm5pBYLC/+uRXR+wOHT5yyN7usI+zPSbQW4gEGkjQxFhMAgPPgEQgg4KDvfwAbu4uADdXAMDD09PNzQ3g5u7k4AhwdXdxdXd2cff08gsMCg8LB0eCEBg0gUZlzcyu/P5f//j6w7fzazv1HX3Dx6fn1rdvPHg2Mnmqa3Cstrk9PTs7LduWkZ9XXFP7izWKBSGzI/Hsg84MjPnJGBjDOejDB40aiGMTeDpBvC1OkcTX27haK11qipOY6Gy1WpPy+vU3b9/++tXrD2/ef2/Nbo+AagixtmiK2SuY5OAOPOIS6OIZzhfrJbKEqpqOz249JdIEDW3DT958v7B+4dTq2bn1swub59fP7a+f3d/au/rZ3cc1je0+geGeARFeIfBQJANGViCoEgxdQGZLIGiCfxgYS4ljS9Q8hYotlRVVlpdWFDQ3FXQ2pfe1p/R1pPZ1ZJbkaQ1qRl6mOjNdkpNtzMtLLC8xVpao6kqVpVmC3qbUiYG8yZHcpZnSk2OZg236wZaE4bbE8oK4phpZjpVRmC0uy9cWZuuSE6SpSdrUFH1Kkl4i4XO4cUQSAQ4HIeCRqCh4VXXNysp6Z3efIwDwyaefHD586PCRT53sDwG9XLnwMAsFnS8klipi8+QsDgKICQmM9Av0cnN3dQe4eXh4evsA3L08PH093H3cAJ7unt5u7l4enr7BwUBQJBwKiUIicGQS02rNu3Hn4dVb99r6hqtbOo7NLJ1a2V7ePFff1lte11pW25RTUp5TUppVVJJVVPJxaslcMIkDInBBBN7/pgUReCACLzKGExnDOQgugadTJhaIjVmq1GJhQhZfl64wZrIEeoEg/umTD2/ffvv67VdvPnxXVj0MQurwDCuanOATSnIAAI84BzoCgjkCjUxhyi+svXPvFZOryi9tefjym9Wdq3Nr5xY2zi9snl8/u7+2e2Xz/P71O4+6+kZ9AyM8fcO9guDBMBqEKIUSuEyJmq/QovDkQCAEQ44Vqow8pYYjkxfXVGXnZzQ3F3S22FrqE0YGs/p7MjPSeDJxdF6Ooq4ucWysyZqhKS/VT00UbS7WnhjN6WxIePFg4bOL/f/5uwt//MP5f/9+57++P/fm3tTyXPnlvf7iPFFWOi8pgcVmwhUSqkknSklQZqYa4pUihYjDoZOi4EAQOBiKiCyvLNvYWM/KzfnV4U8/OfTpocOH7D79PwEAe3yYTzwRWSxjNlvEjSZRXYJUGgWmAkORgYGBHp5ubs5e3h4enp6eXn5+/iEBQeGenj5BAQEBvgH+fgGhIRGRQCgEjIRBMbhoKiOWn1dUUd/azZWpEm25nQPjXYMTpTXNprTM8rrmgopqY0qa1myJT0zOyC/8iDYqVgYh8cFE/kd5jeGACLyDEQsm8A6yi6RJRPpMvjZdZLQJjRkCXSpfmUSKlVLp0lu3Xrx9+92bd1+9/fK7tu4ZJM4YQ08FYxTeIUQHANDONdDeNYDBkkrlppS0wgePPwhlJlNKwcMX367uXJ1bP3/wP7XVM5fXdi9vnNu/cffJ0YmTQaFgT78wr0BoMJQaGS0EY2MJcTw6lx9DoQUBQVFEmiohWaLV85Wqxq7OioaKiRPdZ85MLM63bG/2n5ppKS8zKRWk4mJDVXViV1d5Xm5iWXHC+Z3B21cnzqy19balPr23MDuRf2OvZ2+99vRs0epETk+NvK9FW13E6WjU9XUk9XakJltoGgXObGBZjPwEPZ8bh2NQogjREAQ8DAwJgcAi8gtzTy2cotDJv/r0nz49dMju0Kfejofw4d56KrI6XtCboR/OTxjJT+hN0yXgkQoMnA4KB3q7e7o6+Hm5eXm4eXl5BwSG+geF+3j5Bfn4hAYGBgcEBQUER0ZCQWA4HIZBwfG4GDojTqgxJotUhvgkqzk9z5iSacsvN1uz1AaTxmiWqjVai8WclpGWk/cRLZIuhZJFB5E9cAUReJF4buQ/GjIIz42M4YRHx4HwXDRDFkWXIGliBFWIoggQBE4YBA9HMS5defT27fev33z5+v03IxPrqJh4UJTaH8hy98c5ukfauQQedvIl0wUyhSXBnPXg8XttQqZMk/L5069Xd66eXDkzu7I7u7q7snNpZfvSxtn9W58/Pz69GBIG8fAN8Q6ChUBpMLwsiiJEkWKxVBqJwfALDUPgSGpTskStFyg1RTV1Vc119a0VBcWm3Fx1XpYqP0tTkBOvVdNTUySVFSkVFVmZNkuiSZhrkxXlyiqKNLmZ0tnpptpq89hw4c56V2WhNC+dXZjOLk6lFafSGgol7ZXartqE5sr46mJldZm2vjaxqdEmlVERUeFhoEA4GgqFg0GRkdk5ea2dXT5+vp9+8qtDv/qVh4Md0t9dgAhJYUSVK5k9GbrxksSpitQRm6GYT7exKAk0HCUyCB7sBQv2CfECeLm6+Hp5+/n6+/n6+3p7BwYEBviHeHv6hwSGR0ZAQEAEChkDgaLhKLxCZymvb0/NLk5Iy0nLKW3rGe7oG05ITjMmJptSU+KTkkQqDVss/cV7rQhKFoOJvAPUgwIT+Qe6P9MCcWwwgQcm8DBMBYapwLKU0QwpisAFIWmRUMr6xv67d7959ebDuw/fzi5dhKAUgZFCr9BY9wC8kyfY3i3ksJMvjshWaZIMCbZbn79IthazBLrbD79YPbN/fGFraml7evH00ukL67tXts5du3H36fzKFhCK8vQL9QyCBIApQKwYhOODsbEoIp3AYPqFRUAxeLUpVaSMZ4kU1vzi8oa6yvpSW46+oNBQmKstyNUUFcTn5mgqypPa2vI7u6vyi9LyC0xlpaaSYn1RkT4tXTo/39HYmDg9VfX6xVZvV2pNuaqxSt9aaW6rtDSXJdQXG2oK42uLDa1Vie3VlraatJx0NZmIgECBASHBFCYTFY0NDwfZMvOS0m12Dk5H/s8nbp9+QgSFmVnkfElsNhdvxAOT6cjOFPmpqowTRalD6YaelPhmiyqDT1WSoiQEFCkyBObvHejm6ufq6u/tFRgU4O8X4O3l5+Xh6+3pFxwYFhQQCgYhwWBUUBgoITnjwYu3tx+/vPXo1ZlLt1ZO722cuVBcUZORnc+Xyhk8HkssjeULP6KlSizRLA2SLoNRRAeiB7QgAg+E54Lw3P/pzzEcCFEosxRkVHSkFTebM6sU+iypxkqPU0+d3Hr7xW9ev/vyzftvtnbvorC6UIgsIJLnHUxx8oDZu4UdcvBB4xhqbZJal3zl+oPC8iYiQ7R/59nGuetTS9vTyzsnl3ZWdi5t7F5lg/4UAAAgAElEQVTZ2r16/c7TjTMXIVHRbr6B7oEg30hiGEYUjBL4RlKBUdRoMsM/PBKKjlHEW/gybZxIkZJVYM3JzcyzZWYnFBYlFRUmFRcnl1dY8/LNxWXWqtq8hpbqooqCypqC+oaipuay0oq82sbq1Y254dGOpuayy1dO9/U11dUWzcyMjR/va+uu6eqrHzzavnH61MSJ/uaWsr6e2vlTExcv7k6dnIpPSGTxZRyJkhrHiYvj27IK4viiQ0fsHX91COHrlSHjNacZRwvSj5fZBnPMdQZBZ5J0qihlub5gq61ivbnsZJmtWsNPomO1eEQim5qnVSSK+HQ4LNLXC+jvAwoODvL29XAFANwAnp4e7gB3Tw/fiHCwf2A4nS1YWNsenJhu7Bqu7xzqGjo2ObNU19hRXFqLwVNwdDpPoRRpNB/Rxtuq+PpMAl+PYsggJEEknnuge9CWoWThwcN/bFgcIl+fXtKWkt+gSypUJ+QakopYPN3A0Ml3X/zm9dsvX739+sKVJ2RGcjhMHggS+oTRHT3g9q7hn9r7wVAUhcqk1Fh29z5rah8i0AVnL9/dunBzeuXMzOruzMru8vbF9TNXts5e3b/9ePfyZ4hooptPoHsgyDsSD8QpgpAyPwg7FEGDYSmBEeBIBEao0PNkGpZIZUixJaXbUq1JFovcaBTJlTyFWiBXCWLZZIGIq9Vrzckp6dnZepMxJT05Ky+noKSioa1vdnO3f2quaXBs9NRyz+TJtpHjI7MrgydnmocHO8fHazo7W4eGC+saknKyM0sK24cG5re2+o8dT0jPEqoNHJmSJxbL5KqM7Hwyk/3pp4c9jxxRU3FlBlmRkp8rjC1XCzqs+uGCpOEM7WCadq4659xA47mBhvWmor40bY1O2JasW26vuz4/dWd9aW14oDLZwsEgMWEh4KAAT4Crk5ODk4uDs7Ozi7Obt5dfSGhkBBiempUXn5RutuaW1LY1dQ23dA5V1XXk5FcQKHEMPp+rUPIUyo9o1WllvPhMokAPJQthFBGULDyog+zCKCIkXQqnikEE3sGSBSMLFZb87LIOU3q5WJXKFibAo6gNTX3v3//w6vWXr958vX/zFZOfEQIR+0dyPUOoDl5Ie0DkIcegCDBepkyQqUzL6+eHxmbR+LjV0/tnr3w+s7o7t3H+1Nq5pa0Lazv7W2evX7zz4OLt+wQi29M72C0g3CsSH4aW+SOUvjB+EIIOxVHDoMgIGJon1caJpSyJXJ+UmmJLLy3Prq3JqK9NrSxLKi5MKCww2qxqa6om02qwZhjSsxJMyUqtURxvVurNuoQkkz7JZEpLTM5MT8m02vKyUzIzkqwpiekJqZnmlIwEdbxEJOOwuQwmh4ElxaDxWBqLTmMxSHQyIjoKGgVHYZBIFCIhOU2sNtodcQR5exTrpBk8MjvCRwQLIvk4ssK8zCRklYzeoOVMlVqvTnRdGGw8XpjUbpLU6ISDOUnbvS3Ptpf/+cHt3927/fbC2bX+npIkEz0GHR7k7+7mau/o4Ojo5OLs6ujo7OcXFBoB1poS4xNTFfrE9LyS5q7B4qqm+tbeovJ6gVwr0mrFOh1XrviIlq2xxqnSolkqKFkIp4r+ty6MIoJTxSiGLCpWfqALIvCAMVyjrap7fLmpd9qcXhHL04eD8bkFte+++M3L11+9ePPVzXvvBbJc/wieTxgLEEh29EbZA4CHnQKCw1EyVYJEaTwxt3Hi1CYSyzi5eObSjccLWxfWz11b3r68tHVxfffq+s7+3s171+4/pceK3L2CXf3D3CNwQVESX6TcB8YPhNMjMaRQCAoIj+bLdDy5nCUR65MSE9PM5RW27q68/s7svqbMnsaMrsa05mpzc7WlvT6lvSWrojIltyA+K1dny9abzEqVRqTVilUKgULG1ahE5gS1Us4XCek8frRYglOpyCIhRirCxdFgNAoCi0Oh0DBkFASBAsHgQBAkNBwYCgRFhoaGKDTxOcWV/j7+bDSiMUmXI6CmxeIyOUQjHqbHQRJJCCsFXiVjLDcUPlo6dmGwqcUoTCPBU8lYAxZuIaH7c5JvLxz754fX/uvp3X99cOfJ2e2Rhhopgx7i6+fi4ubk5OTk6GRn5+Dq5h4UGlHX2nH++o31sxeGT5zsO3qsuKreYs3Sm5PFSg1bIqFzeXFC0Ue00SxNDDc+KlaOoEl+doWQBDCK6KCQdGlUrPygoGQhJk6dXtbR0Dvd1DOVnttI4+gCw7Gm5LyXr797/vrL52+/+vzxV3JdsVcw2yOICQikOPmg7ABhh518/EMgYqVBrDQOTZxa3ryIwDKGJ5f2bz+b39xbP3dtdefK8ulL62f213f2L9y4d+Phc55I4+oZ6BYQ7hqKCYqW+6Bk3nBeAJweCseHQtDhULRArlfqk2Rai1xjSrXaSsvyGuuy+zoLR/orhvrLGutSM23inBxFQ0N6b09Zc1NhTq6psDAlLy81Oztdq9XI1AqxQipWSOQahcaolaikXDGXLYzjS9hSFT+OS2Vx6Hw+k8OJo1IZJDKNRKZS6XQKjYaKQsPgyOhoLBgEUmn1bV19ZCw2VcTtzkhoNcvbE5UtCbIWo7TFKG3UCatlzBaD5Fxv08uNuQuDra0GcXIMpIBDM+PgCkhIg1E+mJN0Y3b4h5t7f3p2708vH//6xrUTrS0EGMLL08vJ2dHBwe6I3WFHZxefwKCyurpT6+sjU1N5FZWWDBtLLI0m06IJ5CgcPoZKYQtFAunHqUUxlFGxSjhFDCX/xHlACyEJDoIbFStDMxVopgLLVmPiVFJLfkHDYGH9YEZhc2JGFYOr9w5CimSWZy+/efXu18/ffHj88jtzaoN3MNcjiO3qT3LyjbIDhB1x8fXyCxMr9BK1qbP/2Pb5GxgCq2PgxP7tZ9PLOzOru6dWzy5s7K3t7K/v7O9d//zO09dqY5qrRyDAP8w1FB0QLfWOknnBeP6IuEAI3j8cHg6N5st0ivg0vSVbqrKYkzLM5gSVPE4hJWp0FHMq15TMVcbTZTqmOV1pzU7IL0zLzLbYsizWrOSC4oKCktKiupqCumpbWXFWZVlBfU16SUFSXk5VS0fH4Ehtc1tFTX1xec3wyLHa+pb0nJy80tLW3t5jszM1zc1Kg14oVaiVWpFQlJKa0dndHy+VVpnjh7MsY9nmyfyUk8XWk0XpM8Xpx3OTus2KE0Xpd6aGvz63fvfkyInCtFadsCWe32lRTJdkXRsfeLx88uHy9JvdtX+5/9nfvnj2ty9evdw7bxQKQwL87R0PH7H7xM7+iIubm7uPL5ZKJrGZKCKBxIqT6LQYMgmGjUZicVE4HJZAjOPyJQr1L44slAiaDEYRQ8kiBE2CoEmgZCGYKICSf0owgiZF0mUH2cWy1FytVZdWakgv16eUGFNKeNJE/1AMmSZ98Oj963ffPH/9xbNX3+UW9fmE8D2DOM6+JCcftL17xBEXP4BXkEimk6vNtU29l68/JNAE1Y39+7efnVg8fXxh6/jc5uzK7ur2lfWd/bNXbt5+8sqclufiEeDhF+4ejPGPknggZV4IUSCKG4qk+4TCQyFooVKnMScrjBaBQqO3WPRGZVamNtsmTzSzDXqmVEJisbFMFkEk5UqV4qQ0c7xJK1GJFDqVKTkpOSMrNTfPVlySVVpWWF1b2dRaUl2fV1pVWNuQX1ObVVqalJmlNiTEJyQqtXqeVCrX6RKtGUlWmyLeQGNxSbRYKplGp9ETTIm9/UPl2dkNiYax7MRTJdbTzSV7ndUXump2W8tni9JG0vWbreXvTi/88/W9r8+tfna0a70uf64sZbU2b6+36d7MsW8u7v7x0d3f377270/v/v398x+/fP2HB3dqramoiGA3Z7vDh3/l4Gjv4gpw8/SKRMDgMRgoDk3lseLEAjQJH0WMIdApZAadyxdyBWKxXPWLIws5nCpF0GQImgxOlcIoEhhFAiWL4dSfbmAUCZImRzEUSLocE6eiCg261OKk7BpTWqklrUxtyAoOx8FRzDt3X799++vnL9+9fPOb+sYTfmFC9wCuiy/FwTvKDhBxxNnfzSOIw1co1ObCkvpbd1/Q46T5JU37N5+dXD5zcuXM9OL2zPKZle3L6zv7u5du3H36OquoxtUjwMsv3Csk2g8h8kDJfdCyQBQ/CEb1B0aFgBB8hUpjMbGk0jiR2JhsSbUmNDTkdLfnd7VmtTZY87LUOjVTq+EmJmnSbGZbXqolPV5nlmnMSo1JLVSKeQqBSCsRqMVqg1ZrNGj1BolczpeLuGIORxjHiCXSaHgmg8SOo2Gi4QgEGI+PptEosbEMDBoNBkPAIDAwPEKu0vQPj3bV1ralmsazzfNl1jMtJRe7q8+3V2zU5I2kaSayTNdHO767sPlvNy/9/uruq5UT10darg013J3oeTg7/np94Yf98//18Nafnt7/85tnf//w8sf3z//90Z1jNaUiHCrQ09XuyCf2dnZOji6ePn48icScnmrJTE/JzTRZU8RaJVsilGpUHKEgjs1hsrlxXMEvGrICTpUe6MKpUhhFeoAKo0h+xoZTpUi6HEGTRcXKYzjqOIXFbCs3pZUkJBfGm3NAcFpQGO7y/sM3b7959uKLl2++7+6f9wvnA4I4zr4UJx+MnRvQ3jnI2TWIzhSqtBZbdvndB2/YfHVqRsnlG49ObZyb39pb2NybXdld3rq0vn319Pnr9158UdPW7+YR6O0b5hWM9kcIvaM0XkiZL5wTCKOEQLEB4WAmXyiJ1+PjWFSeUGdJTkqz5OWbq8pNXe3pfT1ZdbXmtDRBeoYsK1dX15xbUpWekWdMy443W1UJaUqhiiWJ50v0XDqfyBYxhDKuSMqPjaNQaFE0GoLHxcrFZI2crpfHmjR8AY+ExUTCwEEIaDgxBoOPjkLAYVA4DAyOVGl1I2MTQy0tbSnm8WzzYoXtdFPRubaK9ZrcwSRlR7xgptx6Z3rwd/tn/3Tvs99e3H44PXRtsPnWWMfj2bE3awvfX9j9r/s3//Ls8//7/P5f3z7/8d2zv7x88MPNy0sdTYlx9BAPF3u7Qw52jnZHnLB48pXrnz18/vSzh/cmF0+l5+ewxAIai0lnMdE4HJ5MpjJZHIH4I1oETQYli6FkMYImQ9LlByH+R3B/ujn4FEGToRhyLEdF5GsVllxrXl1aVlViegkaz/P2R2xu7795993zl1+/fPP9xNRWAIjnFsxyCqA6+UbbuUXYOwc7OwfRGHyF2pySXnjn/muZKlGXkHHxxv1TW+fmt/aWdy7Nr++tbF1ZPX11Y3f/ztM3PaMnPf3CvbxDPQIRfgiBT5TOB6X2hXP8YaQQWHQwEM5gC0TqeByDSebwFQazWC4R8PEcJkgqiDLq6OkpEnOCQKflWhKVOfnJ2blpGVnWNGtqqi0pxZZsSUs1pCTqky2mtOQkqzUxNT3NmqnSxovU4rKG0vaBprKa/Lqm8u7upvnFqbbuJktKQrxRZ05OamhuTbNmSeUKjU4lkQmT0lPGxieOtrU3mQxjGaZTRambdQVb9UVTuZZqEbXXLJurzro1NfiH6xf/+vjzf7ly7mJ7zUZ17pWBhruTA69X53+4tPffD+/8/eWDv7y4/5eXD/767N6fH9/58sL2eFmRDh8T6ubscPgTJ0dnN1cvMAxlMJs0Ri1HKaELOHQBJ5pEiMJisAQ8AoWKwuJi2Vz+Lw4a4VTpQdc9oEXQZAeR/bkgJBGEJPrpCww5mqXEcTR0cUJ6QUNmQVNGTh01VuEXADt5cu3du+9evvz6xatv51cuhiEkgGCOsz/N0TfaHhBh7xzk6OxPoXLUGovJknnt5hNTcq5QYdq9cnfh9N6p9bNz6+dOrZ5b3ry8tn115fTe9c+fTp7aCAiBePuFAAKgXlCWH0bni1b7wLk+YII/COUfAqLGcoQqHZ7JIrK4inizVCa1pihzbTJrkihBG6eW0YU8QiwdzeOQRCKmUa+zmJMlEoVGF28wJyWn5adkF9iKy0rqmioa2ysbW3uGx2tbOvIq6tsGJ1r6juaXN9S19rV1j3T1DlbUlNly0kvKS9q7e7p7h4ymNKlMbohXJprjs3JsY2NHR1tbG4zxw8n6qSzzannmakXmYKKsQUqvFpJ7zLLttupbk6NfbK7+9tz2WknOZGr8Zn3B9aH2FwvTv7mw++dHd3589egvz+7998Pbf35w8y8Pb357YXettVGDwQQ62Dkc/tQD4BEYGBYKBEOQ8EgkCIxFIInRODqJxKQio1EYHAaJRiHQGDKd8cuGfBDHA9R/zFrxQROGUyU/BxdGkcCpEjhNimAqcDwdgatLzasvrxssre6TqZK9/SL7+yfevfvu2fMPz1/9enP3BiRa5RbEcfGjOfpGO3pEOrgEOTj6EvCxWm2S3ph28crnWQU1sTzlxrlrS6cvTC+enlk+M7N0ZmXr0vrO1ZWt81dvPVzZvhQKRHj7BgECIQAQ3Qet9kYpfWAcHzAxIDLKLySSTGfxlWpCHBtPZ6l0JrlcnpOpr6s01VfraysN1eX6smJdtk2anSXLyVLlZBmyMy26eIlcxVOoxRK5TGPRa5INKnO8NtGoS9QbU/TpOUmZuUmZWUmJFp3JoNbr5GolXy5hKiV0lYSplnLlAnYciUzC4DBwSDQynIRDyOXi8fGxtvKyKq2y16g4bjUuFacvFqceTVb2G0WlcdhiVsxRm/lESc5qY/X+QOdWVcHJDNN8Yep+b+OjqfGvtzf+9frlvz6997enn//l4c2/PLr59yd3/u321dOdbSIoxM/eztXBIdA/KDwCHA6BQlAIMAoCRsNhWBQIBQMjoVAUDIaAwpFwGAoVQyITqbRfrlEHdUD78yb1k+X/ooWSxRCyGEqXodmaaJYmPrW0pnW8tmUsMb3E2x9UU9vxxRffP3v+/tmrry5df4SjmdyDOK4BsU6+WAdPkL1bkL2jDwZNUavNGm3iuYu3Kuu7cRTe/Mbe8umLU/NbJxe3Ty7tLG1cWNveX9m6cOXWw3NXP4dFxXj5BLgHgDxANG+Uwgsp84Fz/cCkIDDWPxSMI9I4UjmBGYcm0ZQ6k1QqtaZpSopUpSXCshJJTZWmvia+rjq+uSGhsd5UV5tYVmouL0u2ZauNZqFcyVXoRVKdgMGh8MQsnoiuNfKz87X5eby8LGZuRlyejZWTwcyyMmypTFsSL93MTzMJzBqOiBnDJCCpWFgMMhwK9OdymF2dnQlScYVG3q4RjafolorTFwuTJ1I1k+m6YbNiNEU9kWVeayj/bGLo7tTw1YGm5TLrXGHquZbKu2MDr5fnvju3/e839//y8Nbfn979y/O7f3t579/uXr9wdCg2MsLL4Yivl1dERCQYigDB4ZEwcCQcBIuCReHQUDQcioJC4RAIDASFQyAIBJZAwJMpv1yjftZF0hVIugJOlcIosp+lD2btgS6ELAJTxIhYBYIm06SWVLaOlTYMma1lviGIdFvpm3ffP3n2/smLDzfuPKdykj2CWG5BsU5+MfYeIHvXYHtnPziCoFAZ5aqEtdMX27qPovGsE/Pby9uXTsxvnVjYmlo8Pbd+bvn0pZWdi+ev3b1y+wmJzvL28XcPCPeIJPlEyb1RMh84xxdMCoHG+IWA0DEkvlxF4XBReLJMbZArFOnpOptNlJXNLSyQlpdqqiv01eXa+ipDY4O5ps5SUKSvqEgpKjGlpyu0GgFPRGdyKMw4qoDPZnNoFrPcZlMlmXkWPdOiZxhUJJkAI+BGcdhILgvKZyPk4hiFhCTh41kMVCwZSccjiNEwsZCnj9fzSMRag7pNI+w3Sk/lJ53KNY+YZGMW9ZhZM5ebtF6Rd7Wn4/XiqXdrc88Xxs+2ly+W23aayj4b7n48c+z9xtLvLp398/2bf39x769vHvz19cM/Prq7OzKA9PHydXXx9/EDg6HIqGh4FBoMh0RCgXA0DE/GQZFgBAoKR4BhcBAYCoqEQtA43P8/tQiaAkFToBgqJF0Jp8rhVDmc+hPt/w4ujCKBUA7WK1GsPJGrTWeIEzA0sXsgTGOwPnv16yfP3z99+f7e47dCdZ5HUJxrIMPZF+/oBbN3C7Vz9IuIRCvVJoXadGrx9Mj4LAJNHzuxsrp75fjC1uT85uTC1qn1c4vblxZ39rYufnbt/gu+WOnl7esZEA4Iw3ohxZ4IiQ+c7QuhhCGI/qGQKByRJ1fS+IIoIkWq0ovlspR0bYpVkJ4RZ83g5uXJ8nJkmVZuTga3uFhZWKrNytGkpcvNZo5WEysW0QRiGoWOodEJAj6Lz48V8IlSMZETi2ZRYMJYGI8OpuOBBBwIhwFSCWA6EcakoJiUKCYFTSeiqDFwBh5FiYki4mMEfEGOxdRg0nYapF164clcy0y2qZpFyMMhiwnYShphRKfeKCy82tr+cPzo8/nJa6Pt8+W2S70Ndyb6H06PvVg4+d3u1v/9/MZfn93/29vHf3754G+vnp4ZGox0dfV0cfXz848EQZBR0XAUKhICgsAio2PQLE4sGoMAQ4FwBBiOAIOhkeEgYBQW80vag7GKoP2ki6Ap4FQ5jCKDkqU/0/60apHFMIoETBGDKWIoWQQh8kE4DhjLDkfRXP0hbKHu8bMPz55/ePrs/YOn7wwp1R4hbBd/ppMv0ckH4eAWYecYGBSGUGrMck3C0clTM/NbMCStZ2h2dffa8YXTxxe2J+c3Z1Z3l7YvzW+d3zp/7fbDV/HGJDcPb8+ACI8QjDuc74GUeMN5nkAiEE0Jg6CRWKJIo6bxBBgSQ65JEMmkaoNIqiaqtFiVFq830tVqklAA16iwpiRaWpYo2SoTyyhsLprJQsbGRVGZUQQKkkrHUak4Bh3LYmKEPKyIEyXlwmXsSFFcOJMSio0KRKNC8JjIaEQoEQNGQ4LhYX5oUHAUNBwfDY9BIxBweFF+UUVmRplWNpCiGUpRzBYlDiZJCymoIhymUyA4qtedMJs3cvIv1zfv1dcvluRPF1jnyqw3jra9Wj7+ZO7Ys/npb3dP//fnN//y/P4fXz34zyef/8f9e/dX18Pd3T0BAP+AoAggCIVGQ+HwcGA4HAnFE7FkKiEKgwCCwsBQIBgKBEGB4SAgKjqaQKH+co36RytW/uyKoCkQNPkv9mQoWQwhSyJJYhBZBCGJIAQ+DM+H4rgRUXSvUGQ0gX3v/uvnzz48efrF4+cfMoo6PENZboFsZz+SkzfcERBh5xjiGwgWK+IlyviuvqOnd6/BkIyG1rHlnf3jC9vHF05Pzm/Oru0u7VxcPH1++/z1e4/e2LKLXD19PPwjPILRHnCBJ0rmDed7RBCAaCocQ46EY/gqJUMgwpDoEqVOLJcotEI2H8cSojgirEBKZPGi6UyoVBGjMRJSswRpWSoWL4ZAAuPwkSQSnEBBECgoKgMXg0dGR4M5HHxqstyWJkk20tLNlBQjXi2NolEiEDBfJDQIBvLHYyLRsODIQA9QkEdYoGdEmH9kWGAUEtVc15wglZjjyANp8aNW3XRRYl+SuCue1yZhdUkFJ62pK4X5l5ub386e+nJt+c748ImC9Mlcy+fHe7/ZXXy7Pvv+9NIPl87+9/1bf3567z+e3nlxbqtArUySSTxcnb28vf0DgsIjgCAIGI6AA0FAECQyCoNEoWFgKBCGAMORECgcBIICgZBIVHQ0kfr/p1Ui6cqfswunymGU/5myEJIITBRCSCIwSQwiikFEMZgoAuP5kBgeGMeJQDO8QpCRcOK16w+fPXv/6PHbxy++LGsc9Qnn/ETrBXMARNg5BXv6AvkStVSlr2vuvnDlcySaWVLVvbp7dXJ+c3J+c3J+Y2b1zNLOhcXtc1vn9u89fltW2QDwDvDwB3qFRPsgRZ4IiTeM5x1JiUBRcGQ2CB7NksroQhGewZTrdHKNUioXEmhoHB2OpSFiaCgcBYklgbkSvCGFacuXZubFC8UUIhGKjQbRKdjY2BgSGRXLJNDoeDwBxYjFSqQ0oyE2xybIzWBlpdKSjAROXAQM6g6K8AED/XDoyJhoEDDYIyzANSQAEBbsFR7kg4TBqitruVQ6DRzenqgdSo8/mqUfTJX3JYoHzJJ+o2wkyXAi27rb3vx4buabczu/uXDmzuTAYlXOg5PD31/Y/PLM8le7qz9c3vmPe1f//d61Pz6+O1RW4PBP/3Tok39ydHHy8vH19QsMDgkLCQuFIeAQGAQKhyCjYNG4KBQaDkdCECgoDA6KAIWBYGA8mUSmM345axE0GYL2UWqhZCmU/D+0B7oQkghClkDIUghZCiVLIAQhjCCAEwVgHNsnPCoYiDmze+35s/cPH715/OLLxu5p3wgOIJDr4k919ILbuYUfcQp29w4XSLQytbG0qunazcdYPC+7sGF1d39yfvP4wtbk/MbJlZ2lnb3F07vLW+duff6is3fUKyAU4BfuGYT2gfO9kRIfON8HTAuGEehsWSQUEyuU0gUiEost12k0ep1MIceRsEgiAolHYskYAi0aS4TxJJTkDJktV5OdZ9HoBFxuDJ9PiIvFsdkEMhklEDAEQmYMAYknIggkWAw+lMUEaZVRCbpo6/9j4y2fo07T9u+ZIQES4u5pd3d3d3eXdHc67gIEIkBw9wRCCFEIEEhwdw06Prs7u/fOvb966vkbnheZnV3m+VV9q6tTqeo3nzqO6zyO8+oO8jRyBA5dAAIUQMHFFBKMyUAjYWVV5dnVFfmQqiJgeSEGiejs7OUy2FXZGU066faA8UDcdrDGtD9kOBy1nW4MzW9ov7Vr29PRox/mzv1t6dK/bl39cW78xu7+N2cO//XKzM8Lk79en/vX3cv/enL1/zy7/tv962Y2bdVXX61am5KVnVNaWlFUXFpWXlleWQGGQuBIGAIFxxMxFBoRT8QgUFAECopEw6AIMAAKxJEJ/xfVYrh6NMeA4Rr/C6oOydL+CS2SpUGytHCmBsHUIFlaOE2BoCkwLBWSJi2DkoorUeemFj5+/OXt8pHncu8AACAASURBVA/Ln37Zd3yuHCzNr1RklfIzinBpeZDVmVWZuVUylcVgcdc3dz948o7D1wdq2ucW749OrRjy/Jm5q1MLN2cWro/PXL776O2JU5PFlaCcEkBuGaYYJSvCaotQigIopxRO4Un1YASBJ9eKNHq+XKkxGS1Oh95kJtEoWDIKT8FSGEQGi0CiIoQSikrHdfkMtfURuZIrEhO0errBwNHpuVod32pViEQMKh0rkjD5IiqNjkAiiijEYhGn2mmm+ew8Mq4CWJUHg5ZQyQgWA4fHgMDAYmB1MRRQCq4swSCRybomJAKT9vVXUgykz6PdETLtC5sPhiwjtYGLG9oe7R/+fnrsl4W5nxbmfl26+P/cvvLb9QufZ0e/nTvz/YWJ7+bP/nrj/D/vzv96/8I/ny3eP3WYBQau/vqr1WvXFGbnlxaXFRaVlJZXFJYUV1ZXQeFQMBSExaPIVAIWj4IhwBAYEIWBw1EQABSAJmApDMaXYxRHi+bpURw9imNAsvUIlg7NNaK5JiRb9+90q/ujk0KyNAjmCmY1gqGA02UophJOEVchaXnFkKNHJz5+/OXN2+/ffvhpdOpaFVxeUKnMKRNmFhPS8iBrsqrTs8r5Yq3B6onXt959+EamdNq99TML905NXR2ZuHxq8vLZuaWZy7dnF25Onl+68+Dt9IWlajgqtxSQW4YoRkkL0JoCpCIPyi2CUlhiHRRF4Uk1Uq2JJ1MpdEaD1aY1mUh0Cp6MJtPwFBqOSseSqUgen8Tk4KRKfjjml8hZTC5MIEbbnCKnW+YL6BxOlUTKYHNJEhmbL6RzOTQkvAICyqYSyqV8lFpCJGOrwNX5EGAhAQdmUDEkHBwJAwKqSsHV5aCKIiQcpjdZS0orU7/+umTdGruA0ePQD3uN+/yWkURgvrf53u6BD+NH/3Z55rcbl/91e+H/vX/1t5tzf12c/nlh+ruL5368PPW3G+d/vTX76925H2/NnRroxleVp3711br0dUW5hUX5RXl5BcUlpQUFBSUlJXAEDAoDo9AwEhlHIGKgMCAMAYbCgDAkBAgDoHBoEo32JVquDsXVoblGFMew8mB4JgzPhOLoUf+lWjhD9W/tqn+/asNUIBhyOF2KpEsBaEZeCWTb8KGPH395/fa71+9/nF14BMFpCyqVuWWizBJSWh40LRuwNqOUxVOYbL5ANHn34RurI6bQ+Sbmbo5NXzs9dfXU5JWzc0vTl29NXbxxcen+o2efbtx9RmJyc0qq8yoQhUhhIU5bgFLlwwW5AAJDrIViqGyhQqo2svhyscpgsDtUJj2JQULhEVgSmkDGUGg4EgXF4ZE4AiJXTHX6zEarTKwgGixsu0usN3GtdrFay5Er2TI5WyRi8PhUFpOMQQHg0EIMvIBBBjDJIAKqAgoshACLEdAKKglNxCPRCHB1VXlVRQmgohgKAbF5wryCktRvvln99VflOZlaCr5NK9nq1O4PmM40hy5tbnl0cMv306P/XDr/r9sXf7s9/5fFc5/On/p04cy38xM/Lkz9cOXcD4tnf7527vXsye1NMUBBTsrXX2VkZeUVFOTlF+Tk5BUWFuXn5xUWFoBBQAQCikLDcHgkDo9CoWEoFBQGB0FhIACkGk34/6HF8A0YvgHN/R3qf9E1/tFX/DvX6lBsDZyhQLKUCKYSzpDD6DIITQKjicBYZk4RqL1z8MOHX968/eHV8g/X7i6jyaaCanlmCS+jmJSeB1ubVb0mvYTKEJtsPrsndPv+y0CkiSc2jc/cODt788zMtbHpxYnz12cu3Z6+dHPhxqPHLz8/X/5BY3bnFFdnl4ELENxCnL4AZSiASvKqCCgSD4Km0gVikUrPFipFCr3B6VKZdSwhE0NE4ilYFpfG4tIIJKRAxJQpBXKN0BeyW+wKuZqqNTBVWoZaz5IqyCIJWSJjSGQMsYwpljGZDDQRDyARq0jECiKunEYEoOHlVRVFIEA5Ag4iEFBoDAyBBANAlSWlBeXlxRUV5Sg0Ojc3b9Wqb1alrkr55quCNSk8UGW9jDdkUx2OOscag1cG2l+e3P3tzMnvzp96P3X81cThZ2N7n53e93L8yJtzx95OH/0wf+zd7JHbR3bUG+UlaalpqSmZ2dlZ+QWZ2TkZmZkrXw3Ky8utKC+DwSBIJBSLR+LwKDQGhkLD4AgwGAKoAlcj8Wg8jfjlGCVYQWtEcQxorvG/3hjQHP0fnryyIUBztGiOZuUaBpKtQrCUCJYCThdD8OycQlA01vru3S9v3v7w4u139559S+W5C6qkORXirFLaunzE2szq1LRiPJlntHpNdu/ijYf1zRspDPnY1LWJuVvjM9fGphfPzl2buXR7ev7G5esPH7/89Or9T75IfU5xdW45uBDOKcToC1CmfIg0v5oIRJABcCKZLRDINUyBQqjQ6R1OuVEr18nYPIpAzJSr+GIph0hCsdlkmVIsU8v9kYDJpuPyyXwhWSxmKNVssYwqktLkSo5ExpLImCIJnSsgUGlgMg1AIlehUMUoRAkUVFpRXlxVWYaAg3F4JA6PRCBBMASwvLKkuCS/qCi/oqIsI2NdampqyqpV33zzzaqvv8r45isuDBAXMrsVvAGTZI/feKY1cn5T08WB1ht7Nt7avWFpuPXGzq5bezc8PLb16eld945vfXBs29neeiUWWLYutTAnKys7Jzu3ICMje82a9OzsvKysnLy8vKKiosrKSggETCTiKRQiAglFoqBQGBAIrq4GA9E4NIlJ+nLzw9MjOVoM73eoSLb+3+b8n838f9eNaI5u5UrGyg0bBFsJp4lBWGZeCdRsDb5588Obtz88f/vtveefRJqaEpCyBKLKrWSnF6DSskGr00tQOKbR5jXaPBcWbvZs2E6giEfGFybP3x6fvnb63JWxyaszF29NX7x55ebjF29/WP70l5r69txSQFYpsBDOLUTr85GmArgsr5pQDsEB4SQyk8+TaOg8GUsoNzrdMr1WqBDSmHg2j8LlU1lcMhoLQaLATC6NK+HZPHa9RcvhU9kcMo9H5wtoQjFNKGaIpWyxlCmS0MVSBkdIxFHAOBIAjigBAPLLy3MqywsqyourqkrhMCCFjMXjESg0GIUCgyFVJaX5BYU5+fnZq1enrFr1derX36xalfpVyuqvVq0CFecZyagIHV3PxbeIKV0qZp+Bv92jOBw3n2p2n+3yne+PXt3ZeP1A58Vd7Zd3917b29fnUArh5bCy/IqSopzs3MLc4sx1OSmr1qxLz8rKysnNzc/PLywuLq2sqoJCoVgsBoGAIpAQOAIEgQBAEACegKKxiH8yZD2ap/9Dsitofz9r/811ZYpGsbVIlhbF1mN5BiRLg2StTFVKBEMGJ/ELSuFSmfn5sw+v3373/M3nBy8/WX2dlQhdNdpUBBSuK8Km5YJXp5dAkRST3We0ec5OXRreeQxN4B84Nj0xe3Ns8uqpiYXT5xamLtyYvnhz4cajV+9+XP70S0P7hoIKcHY5uADKLkLr85DGPLgktxpfVIWoguHxVC5PoiExhRS20OzxyfQ6tpgLw0AQWAgKD0XhoWBYdTWwAk9GU1gknVWvMihJNCyVhmMyKVQankrHMZhEBpPAYOGYbCyXT6Qw8QgsCIGsBAKLqiryqyqKqiuKgdWFEHAJGlnNoGHpVAydisViYXAEqLKqJDcvMyMjbfXq1JSUb1JXff3NN998k7I65esUSHG+hgj1MWBJPqFVRu9Q0nrUtF4NdcDC3RtWH291TvQFzw/HZrfG5rbUL+7pPd4WaTVKjSwirLK4pKiwKK+4PL+sqqwyOztnzZq1aWnpGRmZOTm5efkFBUWFxSVFpaXFVdVlEGg1AgGAQMoRSACVjuIJ/2zIRqzAiGTrV47YFa6/H7q/D8n/qRtRHD2G+3v8XdE0nKlCMhRwoqCwDMlgyR8+ePNm+buXy5+evvku3rQdireBCc5SiCSjCLsmC5CaVlINxplsXr3FdWzk3OFj51A43vCeU5Pnb4+eXRg9e/nUxOWpCzdmLt+av3b/xbsflz//tWvjloJycG45OA9EK8Jo8xC6fLgkD0jIKYNUQnBoEpMn1eBpXBKd4w5GZFoNk88GwQAQZDUSA0RgABB4JQBYhsHCCSScWq9T63V4Ep5IJlApZBqNSKZgqVTcSqhlsrFMNpbKwCLRABSyAgUrQYKLEKBiBKgQBc0lYUvpJJCYTxZwKSw6AYdDQOFAIKgyNzc7LW3tmjWrU1JSvkn5atWqr1K/WZX21deY4gILFemkgpNCUpuS2a1j9Wpp63XUQQt7b0A52uyc21QzvSE811ezNNx+tjO+JWjv8rsiZgMFiynOLyrKKQaWAVk0JovBrKqsTFubtnrNmrVp6RmZ2Vk52Tl52XkFOfkFWeUVBQh4FRYLwpNAXD5Wqf0y/GB5JizXuJJrsTwTmvtHM2VEcfRI9u/PSlOBYhswHDOCqUOzDUiWFsnSIphqFEMBJwpKqjAYLOvGjcdvlr97/vrDi7c/dvUdw1C8SLKnCqnILsGuzQKsWVdaVoU0WNxas3P3/hPj5xZgaNb6gQOTF+6cHL988uylkbOXJi/cmLx4Y/bqnefvf3z//a9Dw/sLSoB5paA8IKUIrc5D6vLhknwQOasEXA7CwQk0lliOpTGxZKo3GFZoVDwhB4uBkYhwGhXBZCApZCgaUU4iQOl0rM6gtLlMDA6JxSXxeFShkEmn42k0HJtN4nJJAiFFoWRJ5VQ2CyoRIJRCqFIA0YjhWinCqEBatESLlmYzCPgsAhELh0GBAEAVAFCZnZO1Zs2a1NTUlJTUVatSUlalpH6zat3XX+NLinwsUpiOTgrI3XreoEs64OD36Cj9Fs7RhGGy03Om1T3WEZgZaDreHu/32zbHwn3NzZ11jTq5prywoiinqLK0yuP0RsM1OrWeQKDk5RWnpKanpKavXZe5LjMrMysrJycrPz+7tLgABCrjCnBmm0Bv+dPmh2vG8a04nhnHM2M4ZgzHjOGasDwjlm/C8EwrUJFsPZJtQLL1aI4RzTYiWQY4Q/OfZoOhRFDE5SA8CEK4ePHmmzefX7z+8Gr5p6Ht40R6AEcLgTHa7BLs2mxAWkZZQQlYrbdpTY6h4X0z529AkMymrq2TF+6MnFs4efbS6LmF8bmlyUs3Zq7cfrr8/fvv/75z7/HCUlB+CTAfQC7GqHKR6lyYKKeamFEELgfhYQQqVSDC0ZkYMsXh8ciVcoVCxGHh+VyskIsW89ESHprLgCqkWK2G4nSpfCGDzsw22/h6I08goNAZOBoNR6fhuVyySEz3eHWxuMHv5Yfd7JiXGfMyom5q2EkO2oleC8luoEq4aDIGjEfByEQ8EokoKipIT09fs2bt6tVrUlJWp6amrVq1OiUlJSdtDRVYHuZR6/nkpIDYY+Bu88kGnbxeHXnQzjtQo95fI9uf0J7sCg/X+9q81s6wf7Crq79n04a23og3ggAhinILy4pK9Rqjzx1yOfzxWGM0Wm8wOFEo8qrU9LVrMzIyc9alZ2ZlZOVkZhcWZJFpEJNNqND8SbVcE45nxfFMOJ4Zy7ViuVYs14LhGbF8I4ZnXCG60mNg+WYUx4Bm61dKKxRbj2LrEUwtgqGEkcUVEFJxGfzcxKXlt9++ev3+5dtv9x6aobFDOEoYgtXnlhHScyDpmRVZeZUqnU1vcnb1Dl6+8gCN50UbNkxdunfy3MLJc5dHpxbGLyxNXr45e/XOk7ffffjpfw6cOFtUAckprM6pJBailbkodQ5UlAcgZxWDy0AYCI5M5vJJbC6JybQ6HXKlXG9QaHUco5ljtbKddrbHwfG7BI1JZVebtaXRX5twtLQ5GhusDotcreQKhVQGg0CnEfk8ukhEl0hpdpcwGpZGvZyokxp302pc1LCTHLATfDaSWowiosoJSBCLSuEwWZWVVZmZmenp6WvWrFmzZnXq6tWr1qR9nbI6Iz0NUlbIR1SF+YQ2FaNBSuzW07e6+P0Weq+WOGDj7fArtoXU2yLG9V5Di9vcHgmub2ja0rt5YMPgYN9gS12jlC8qySuqKCoDVABZDF7f+qF9e44dPTQ2PbVw/PhZm92XkZmfujp9zep1GelZRbmFxQV5xaXrOHyCRMb6Ai2Oa8ZyLBiuHsPTYflGHN+E4RgxHBOGa16ZqlaS7sob5O/LPsMfbTOKrUextEiavApOzy2EHD4yvrz8/ctX75+9Xh4Zv8ISRHAULwxnKKigpudA0jLL12WXqfU2vcnZ1Lp+6foTEk3qibadm78zOnnl1PTV09NXz84tTV26OXX55sNXH97/8OupyflyIDKroCKnkliIUeahtTkwcQGIllUMLgEigWgCnsklMNkEGt1gMctVCotN4w0ogxFFTVxRV6esr5XXxWVtDcr1Hdau1kBD0tnSZHPb+GoxU6Piy+QsDofM4VDFYpZEyuDy8Fw+xqCj1viFCT876WfE/ZSohxJxMQ0KDA1XhkeUM8lYnUJBwOFzc3OzsrNWr16dkpKSkrLyW25pq1alVpQUk2EgCRoU5OA61MwODW29ibXVLey3czZYWP1u6UaXstWmbrBq2/3u9mi0Pd7Q29K7saNvcMNg//rNve3dQbcfC0cjQDAynhIOxE8cHT95fPLg/lOzM1dv3X569fqDhpbu0nLgV1+lZmXkVpZVAiqqi4qKsDgMi8P8vxgymmtCcY0ojg7J0SLZOhTTiGKbUJz/xFzUCsj/rPz+s0hAMDUIugKA4uQUQAaGDrx58/2Llx+evn59duYmT1yDp3mgOENBBSM9B5qWWZGRUy5RGPRmZzzZfvPWCzZfZ3LVnr1we2TqyujUldHJhfHZxalLNycvX7/z9M27H/42Nb9YBUFlFZRnlmGLMKp8rCEPLssHUbOKwcUAGACFQ1OZeAYLS6HIVEq+UCBXCcw2vt3FDYaEtXFxMiGuS4haGiWdzZq2Jmd9wuZxieRinFrCUsiYYgmNyyXxeFSplCWW0ARCEpOFohCrNFJMyM70molOPdogh6tFKAahAgstJGFAKqnIrNeRiaScnJy0tLTU1NTU1NRVq1alpqZ+k7J6zdp0DBLBwqEFSLCLgW1Rs1u09E4jq8fCXe8QddnEDTp+VCOKGA2NwWBjKFofSvS09G7uHdrYtXlww8DGrvXtja11NbXJaG1DrKE+3tTft+3A3hNnz8yfn71+9PDZufPXb9x/effxm/2HR6oBsPS0rIqyqoqy6soKMJFEJ1PoX6Ll6/BiI5ZvR3NtKI4JxTWi/z1V/Vu1+pVctDI/r/xrBS2SpUMwtQiGBkZTgjC8jDxwc2v/67c/Pnv58emrN7OXHkhVjURGEEE0FVbSM/Lg67Kr0jJLuEKlxe7zBWtv3XkplttkOu/Y3I3jkwsnp66MTF4+M3N1Be2tx6+Wv//b5ev3wEhCdmFFdjm2EK0oxBnz4IrcampmMbCgEgxA49EUBp7BItDpPLGIzqQzORS+iCCVEUxGajQsqkvIasKCxnpZW4uuod4SCusUSrJAgFVIWXIZQyKlcbkELpcoFtPEEppQTGJz0ARsOQFVzCZWcIiVbEIFA1tORJRgIMUYSLlMwLabTUadXiKWVlZVrlmzZs2aNSkpKampKampqV+vSiksKqFRqRwKWUwhmNnkGiUnIqfFVPSYilGj4njETLeUF7OZ60Ph2mAo4vY1JxoGNwwMbRzqX9/fv35Td2tnV0vbpp6Nm3v62hraBvu27d9zfPz0+Zmpq+Nj82fPXBodnbu09PD2ozfP33x79MTZagAiJ7uotLQKhcHRWWwi5U9FI9uO4dhxPAuWZ8LxLHi+Dcf//azF8k0rPvwH2n/Hnt+t+He0TC2coYIQhJkFkECk5eXbH568/Pjk5fuF6481plYCLYwkGyph9DIAJTsflJZRzOBIzHav0xO9efuF3hTiis1jM9dHpq6enL56cnJhbEW1l25cf/Dy/Q//WLz9BIGl5ZUAsivQhRhZId6YC1PkVdMzi0C55UAACo+hsTBUOppIorM5FBqNxiCzeUQ+HyeV4CwGWtAjcNlYHhfL4+H5/MpQ1ChT0bh8rELOUihYEgmNzcaxWTiRiCoWU0UiMoeNIREAWHgxCVVJx4LJ8CoaBkxEVCKBJTwGyWO3uh1Ou9Wh1xkoZEpmZlZqauratWnpaempKalr1qwFAkFcFodFpWlFYptC4lKI7FK2R8n3qUU2Mc+jVtb5fG2JZDISDbjc8VCkr7t3e//QQG9fX/f6zub2rpb2wY2buls762vqWutat/RvP3Nq5tSJmZPHpqbOXbl08c6FCzfHzl2+eefFwyfvnr38NDi0t6CgCgRBcoV8Jo+NJeK/PGvZQqZMSZcrKGIVSaAn8K0YrhnDM6F5BjT3iwLyj+ePHRGCpYMztXCWBs5QQYmizEKIzuR/9urz05cfHz1/v3jnodHeiqeGUVSVwmInMZVpGRVrM4rJdL7F4bc5Q4vXHru99VSG6tS5xZOTV45PLZyYvHxq7uq5SzcnL91cuvfi3fd/v/XwNRLPyC2qzixDFGIkBVhDLlSZV0XPLALnlAGqkTgsjYWh0uFYAoXBpNJpZBqJy6fy+QQxD6sU4/RKklqG0yjwWg1Vp+P6g0a5kiEQEeUyhlLGlEuZXDaew8KJBFSpmCYV0/g8EpkAwSLKmUQYmwjHgstIiGoCrIqMhjjMuqDX7Xa6rBaHQW+WSeQwCDw7Myc3Oy8/tyAnK7cwNx+HQAnZfD6LL+UK1SKxViI2KRUOvc6h0bn0poZIor2+rT7R6PcGw/5Ib+eGrf1bN/Vs6mnraW9s62hq3dDZ3dbYXB+ra4g1dDR2Htp77PTI5OiJqfGx+dnppYvzt5cWH12Yvzl/8daDR+/uP1x+/PSjwxmFwggGi10glRIZX6pWZefbYyqRSUQS8skiFUFgwvEsOIH1j4XBn7iiuYY/hV0YWwthKMEEYU4RjCc23H/89tHz9w+evr318KXF1QlF2bF0RaAuTmKJUtJLVq8rQROYJpvPYg+en78Zq+3GkUWHRmZPnLtyfHLhxNTCqZkrZy9cO3vh2tXbz5a/+/uD5x9QeGZOUXV6KbgAKSjAGLJhqqxqZmYxLLsEWAlHo8g0HI2JwBGJFBqFSidTyTw+VcgnSfg4hQinlVOUUrKAi9brWDq9wO01KpQ8kYiqlDGVMtYKWh6HIBZSZBKGXMoU8IgMKpyAraITwWwyhI6tpqArMbBSlYQT8bt9TrfH4XZYnDaTzaQzCbkCFBwFA8FgIBgGgUGBYXQ8WcjmC5h8AYunksjlArFOpbXqLVadOeqLdjZ1NSVbgr6I1x1sb+7atL6/r2dzR3Nnc31LV0vn+vbu1mRjIlRTF6ntauzcPbRr/85DB/YeP3F0fGx0dnZ6aeHi3evXnly+fHd69tqjJx8eP/34/OV3s+dvCERamUIrlMppnC8vq/riaqGOSuAxiQIpQaDFC8w4nhUnsCK5hn83job/3hz8V9LVo7lGBFsPZWshTCWULC4oQ+FJgpt3Xz589u7+kze3Hy17Qv0AqB5NkdkCXgpXkLKuNDWjFIwk6y1evdlzdvJyS8cAgsDdefjMyakrx89dHpm6cmZmaeL89bPnr128/vD1578+evGRQObmFFamFVXnQzkFKF0mVLUOwMooReYUAyrhKBiRhKUxYRg8lkAmU5gkMonJxPPYeDEPK+GjtQqaTEImEirkCrLeKPAGTEo1XyKhK6WMP9By2XiRgCIR0eRSppBPYNJgJFwFBV9GJ5SzyVUUTCmVAPTYdRG/N+j2e+xul8XhtbttRqtGrlZLlUqJgs/iCTkCNpUp4grlQqmUL2ZRGCKOQCqQWPRWq8EW9IRaG9qa61oi/qjH7m1MNg9t2rKxu6+5rrkuVt/W2NbT2t2SaKiPJGoD8d7m7qO7D+8Z2r25d3Db0J59u46OnJicGL80f/7mwqW7F+ZvXbx898at56/f/vT46cfHTz/1bd6h0RqEEgmJTv0CrcHJo/AoBJ4KxzfieBYM14rimNB8I5KnxfCMfyD8kw//Jwux9Qi2DspQwqnS4kpcNZCweP3R/cdv7z1+ffvx23jjTiBSDyHw1A4jkc1OzShLWVdSDSPoLR6NwXlydKavfy8UwxrYeXRk6sqJyYVTs0sT8zfPzd+cuLB0fvHu68+/vFj+nsIQZuWVpRVU5IJo+XBVJlieCWRmliKyCqvLoQgEiYJnsIFwFIZAptJYBAKRScexGWg+CynhobUKql7NlEkxRiNNraH7/DqDXigXU1ViikrGUMhWDBnL5xIlIqpSzhIJCUwaiEmtUIphOilCJ0VqxRiTilfjd8aCgYDb5zDbg56A3+Wzm2wWvdljd7usTrPOpFfptHK1TWe2qA1Gpdag0AgZXBlf7DA7/a5gfbyhtaEtEan1Onx1sfpNvZs3dve1NrQ11ja1NbY3JVuS0dpEKBoLRNrqW04eGtm/48D69g1drb2Dm7ft2Xno6KFTY6dnpycXRk5OXbx05+Llu/OX7rxZ/vnx04937r1evPYwUdsokEhR+C/PWpaIQ+YosRwjmmNBc+0Yrh3Lt2L4JozA+AfaP1rlPyT7x94eydYjODoES4OgSMoAhJIy5IWLtx48fnvnwcu7T5abu/eD0Fogjik1q+Ak4uqs8pSM0hIASm/xGMzeg4fP7Nh9AoSk9w7uHZm6MjKzeHp2aeLCjYkL18fnrp5fvPv688+vP/zI4Eoz80rScktyq0lFCEU2VJZZTcsuR2QWVBQDITACCc9ggxBoBJbAYvNxOCyTjuWyMEIOQiZAqaV4jZyoVRMMeqLRwAwGdFaTWCWhayU0tYIhk9B5HDyHhRUJyDIxTSlnSEQ4ARdi1GIDTprfSvIYiXYt1W1S1Yb88WDIbXU6rc5oOOpzeR0mu9/lC/tCfpfP5/QaNQaX0Rawe9wmu9fi9Jgdcq5IK1UGnIG6WH1rQ1s8nPDY5Zn9/gAAIABJREFUvRF/dEPXxo3dfS31rfXxhvamzrbGzmRNQyQQjQZDNaHovl37ThweaW/qakg0d7b2bNowsHN476H9x0+eODty4ty2rfuvLD64cPH29Oy15fd/uX331aWFew8eLR88corJFUKQqC/HKJYEzzWjuQYkV4/mmjA8K4Znw/KtGJ75j8N1JQWt6PW/JbvyCmNpYEwVgiqrhFJyCkCjY+cfPlm+8+Dl7UevN245UQmTQIgMqVVdDkekZpanZpQWlkM1Jpfe7Nmx69iR45MAGKW5Z8vozOLJqSujM4tnz18fP790ZvbK7MLtV59+Wf78F4nCmJ1flpFXkl+FL4YrcqCyLCA9qwyWnldeBAAD0VgCkwNF42BIDJPFw+FxLCaWx0KJ2FClCO4yMTxWtsNC9Xt4wYAiFrU4rHKdgq2XszRKhkxK5XFX0JJkEopSQZOKcAY1MeBmBJ1kn4Xg0hOtaqbPaq6PRKK+gNvqjPjDsUiNy+b02N2xUE00EAm4/SsiDji9fps7aPcEHV63ya4VKwwKbcQXaWtsr40m/a5A0BPqau3u69nU1thWH6/vbOnsbOmsizXEw7WxcDwUCG0d2nZqZGzTxoF4TV1DsqWzvWd9d9/mjUN7dx8aHTm3Z9fR/ftOPn78YXJ66eLlux8///3eg7dXlx7duff6/sO3RqunAgj9MtdyVEi2EcU3IPkGFM+A5hjRHBOaY8JwzCiOEcVZOW6NCJYByfpCtX8MUzCmBsZUIRmKSjgtI696x54Tj56+u3v/5d1Hr7bsGquCiVBULlshLKiGrM6qXJ1ZllMMVOrsOpO7b/Ou0+OXwEhGtH79yPTiyamrI1NXx2aWzswujc1cnbp48+WHnz98/3ezPbguuyQzrzSvAluCUORApFlARkY5fG1uaV5ldRUChWewoWgcBIFmsnk4PJbFRPPZcCkPYlJiYj5+1McPuljxsKQmoo7HLX6fxqTn6VVMnZqpUtL5PDyXjRPwCDIpRamgmfScoFsYdNGDTorPRncYWTaduMbriwfCHqvT7/QmIrGQL+BxuELeYCISjwYiIW/QY3c7zHa/0xtweMJuv9/hsWpNRqXOqNbHw4nG2ia/K+C2eZrrWjb1bm5taGusrW9paO5o7misbUpEamuC8Uiwpq2lY+TEqZ3b9zbWtyTidc2NbS1N7R2t3Tu27Rk7NXn0yOm+DdsuXbz18OHy2Pj8tRtP3n/828PH7xevPX7w+N37z78eH50GQrF/QqtFc+wonh3Fs6G4ZgzPhOWZsBwThmNCc00ojgnDs6C5ZhTHhOKYkGzjH0R/B8wxwFgaCEMJo8nK4dS1ORXdG4cfPX13996Lew9fHDp2AYnXEFkiLIOSUwpcnVWZsq4kq7BKojRpja72zoHpuRtwHM8dbj06fnl05tro9LVTk0unp5fG565Nzt96tvzj559+C0Qa12WXpmUX5ZRhimDyHIgsA8DIKEOmFZTnlFdWwpE4OhOMxIDhKDZHgMOhORysmI80qnAhBzMe4EV97KCLHgnwY1FFPG6IRHQBn9JsZBkMbJ2OIxFRxEKKXEpXKmgmIzfkVQdcQrsRb9djdDK0RkJ1GjRRXyjsCTjN9qg/nAjHAm6P3+VNROKJSDziD4d9IZfV6bQ4gp6A3+kNuv0+h8eg0ll0JrvRlqyp8zp8DrOzLlbf17Ops6WrLpZsbWrqaGlrrK2Ph+OJSG3YF4lHag/sOXRgz6HujvX1iYb62vqG2oZkrH5w8/CZU5OjJyY29A4dPnj66ZMPS9cenRiZvn335fuPf33y7OPitUePn334+N0/3rz/paa27Qu0aJ4JybejBU4M34FimzEcC4ZjxrDMKKYJyTKhuVY014JkG+FMPZK1QvcPtAYUx4TkGGFsLZiphNJkVWjm2pyK2obuh4+X7959vbB4bfvuExiCBkFiQsiYdcXA1dlVqzJK0nJLhXKdwexpbFy/cOUhisA3uhJHxi+fnLk+On399OT109NLZ+aWJi7cePzqu88//29t8/qsgqq12SVZJehiqDQHJMusZmeWI9cVVRRUAIEILJHJhWNJMBSOxRXhCFiZlOIwMYMudswvjAeFsQAn6KZGApxoRBaLGaJRXSSiDgUlTpfY4ZKZzUKVkqlTM1UKisnA8rtEDgtDKYHIBCAeHSTnUb1Wa9gX9Dm9bqtzxYG9Dk/QE6iNxqOBSDQQifjDPqfX6/B47e6gJxBw+cxao1lnshmtfpfP7wpY9LaIP7qxe+PG7r6mZHNLfVNbU3MyFo+FI7XRRE0wFg3ENvVuPn7oxMbuvtpoMlmTrI83JCK1bc2dhw+cOHF0rG/9lr4N2xav3H/0cHn2/PXT4/OPn35Yfv/L46cfFq89evjk/fLHv3749u+37r36Ai2So0fwjQiuAckzIrkGOFuH4BgQLD2KbUCyjRieBc01Idl6OFMHZ2qRbMN/WzGKY0Cw9TC2FspSQqgSAJaVnl/t8ScfPXp35/ara7duJRu64GgplEBFsfA5VdDV2VWpWaVrs4pYfKnR7KlNdC5de4qniORG78EzF45NXjkxceX01NKZ2Wtn5q6dmVu6//zjx59+6+wbLiiHpudVZhQji+CCHLAwE8DMLEdnFFUXVIKhWBKZzcdTmUgMgckREEkEjZoV8YviAW5tRNiYkCcjwrCXFq/hJ2LKRNwQjxtiNapoWBzw8iIhaSQkd9r5DpvAYmbbrJxwSOb38i0Gkl6BV4koBoU04PSEfUG33R32hVZkGvQEwr5QTTBaE4zGw7GIP7xiyG6by2lxaORqk9botDh8Lp/H7jZpzW6bp62xo69nc1OypaW+tb2prT5RWxMK1cVq4+FY0BNqb+o8vO/o8OD2xtrmWCheE4zVxepaG1q29G87cfTUloFdrc09J46dfXj/9Y3rT86duzw9u/T0+ae3735+8uzj9ZtPnzz7+Ob9L+8+/e3th7/8qWjUojgaJE9FkpvJShucp4awVTCuFsbRIDlaFEeHXFnCc1bKZBOaa0Zx/mPLcJYWxlYjeRo4Uw7EsdPzqjR6z717r+/de316YqJrwxCNYwTjiDQpqxqDX5NblZpZujqriM4RG8xuf6D+6tJjlkjLVZr2jE4ePjt/7NylU9NXz8wunZm7dvbCjbtP33/86beB7YcqIbjMgup1xbBCODcbws8AMLIqcRnFwNzyahAGT+LwyEw2EounM9lEEtFikXS1WzetNw72WYY2OTsa1bEgq7VR0d1hbaw3JRP6tmZLc50mHpPEYrKamNLvkwV8ioBX7nNLwhG53893mGkmNVUnY5t1Or874HV43TZXsqY2EYmHfaGQNxhw+4OeQE0wGgvV+Jxes85kUOsterOAzderdAG33+vw2E02q8FiMzrqYg097evbmzqbki0t9W118fpENNKYrKuLJ0PecHNdW/+GoX07Dmzs3pSsqY/4a6KBaHtTW1tj677dB4e37G5t6to2tOfK5dvXlx5evHBzemZx/tLtx08/vH7749Pnn+49ePPqzQ/LH//27tOvr5Z/+gItkW+mSKw0mTHY3GsKN2D4WhhbCWGpICw1jKVCcXQIpg7G0CJYhpWpCsUxov69OUCydQi2FsbRIHgaJFsBwnMyC4FMrvL6jad37r6oa2resvOAXOOD4kkyswpFo6/NrVyTXZaSUUBhCnVGt8uTmF+4pzD6SDzVjmPjRyYuHp9cODN3Y/z89bHZpTNz1249evv5l38N7zsJxVDzywHpReB8CD8PpswBCbMrSeuKqnMrqqqRaAKTjaPQkVgClcZEY9E2h3x4a+TQ/uCxg+GjBxKbeiyNcf6GTu3gJk9nm60hqdu8wd/X46xLqEMBWU1I47WLwy5FwqtKeOWJmDIalHitHJeRZ9FIrGaLzxtaOUfj4diKA0cDkZXAEw1Egp6Ay+rUKjQyoVQtUxk1hpU45La5XFanzWitCcY7W7p72tc3JVuaki3JmoaaUKwxmayPJ6OBmqZk6+beoT3DBwY3bu1q7U5EkgF3sLmupaW+eUPX+h3bdrW39HS2bRg5cfbKpdtzM4uzM4tz569fWrj78PG7F6++e/7y2yfPPr19/5f3n/7x7uOvr5Z//gItgWcgiUwMkS6c7LQF6gJ1PdZwq8QS5eoDJImFKLEg2DoYQ4dkr6zldUiObuViDZypRbB0KI4BydXD2CooTQrCc3NLoRgCe3HxwaWFW1qT6cSpSZMtCidQTT4Hjslal1eVuq44NaMQS2JrjS6rIzx38bbVW4+iCIf2nTwxdXlk+sqeY5O7j0ycnlkcm11avPviw4//3Hv0DARNKQND04tBxQhZEdJUAFXmVFEyigE5pZVlYDgST0ETKGAEGk+mQeBQo1U8erxjdqJ1erxpcqx9uN/VXMvvaVNs2exZ3+1oSGq3DkS29Qe7m6x1EU08ogn4ZKGALBaVxyOy1hpDU1AXMAocap5ZJfW5vV5P0GFxrBhvyBsMeYM+pzfg9tcEo4lIPOQNRvxhv8tn1pksenMsVJOIxFc6DbfN5Xf5Whvau1p7Opq7mpItdbGGmmCiIdHYkKgP+8INiabBjdt2DO3Zu/1ge1Nnsqbe6/BF/NGO5o6mZNOWzVt6uza2NnXu2Lbv7JnZqXOXzpyem5m6Ondh6eLC7dt3Xz58/P7p888vXv2w/OHX5Q9/f/fx72/f/+1L1fLkLLneHUo2d26WqG0GV0TviSltYbrcQhTr8SI9iqNBsDRItha58jN/bDWSpUaxdVieCcMxI1kGGEsHYaphdDmEyM+rgIPhxPmL1w8eOcni8UfPTLsDDUSmwBkOYWjMnGJQ6rqilHWFYARRrXdoDe6J6cVQvAOKY3YP7ujZsjPS1OFLtGzdNzIyuTA6deXK7WcffvrtyKlpGJZWBoRnl0JKkYJSjDoPLMyuIGYWAnOLq8qBcCSOjCPToSgcjkwHI+FaI2/keOf5ifYLE21zE537h/1dTZK+Hs3endGBTb6WRsPWgei2gfCmXl9roy0ZN4aDWp9bEfYqkwFdl9PaYjaGNHKLVGhWKv0ur9vu8Tm9sVBN2BcKegJeh2fFjZM1yXg4Hg8naqO1YV/YbrLHQrFkTV00EA16gn5XwGP3NiQau9t6Olu6m+taa6PJZE1dc11LQ6IxGoo11LYMbt6xe/uhrYO7tm/dXV/bGPQE7CZHsqauLlbf1dqzube/ramzf+OWIwdHRk9MjJ6cHDs1OzN1df7SjStL92/efn7/4fKTZ59evfl5+cOvyx//8e7j/7z7+I8v0Oqd7k07dly9eXfx5gNPpFZpdhq9EY7SxFQaqXItVqDA8bUothrFUaM4SjhThmApUGwVmqNFsrQIhh5G10GYGihTDWcoYWRRcTW6rAoxNj61/9ARBpt7enw2HG9j8hXuSA2KTM8tBqWkF65KL6iGYJVam1rvODk217Z+K4klckfjcpNFqDbUd/TtPjK29/i5k+cuL9198e1f/s/Z2atQDLWwApxXASlBUspw7GIkvQRMLqpAVwJRAAgGhadRmDwUgUJiceE4jFLN3Ls9ceZocvxI7cxY+7F9sc5GcW+Hcu/OyNahUHOTYWt/ZNvmyGBPpKch0By0J0zGmEyTFKhrmYoIVeyh8s0MnpBI1UlVfqfP7/KvnK9+l29lgIoGIl6HNxqoSURqa6PJiD/qMDtX/oz4o0FPKOgJeezeRKS2u62nu62npb41Eamti9WtNIuxcKKpvm1w8/adwwd3Dh8c2Dw8NDDc1tyuV2mdFufKZ3a19rTUtfd29u3ZeeDQ/uNHDo4ePzp+5vTc5LnL5+evXb5658atZ3fuvXny7POrN7+8fffrh0///PD5t/ef/ucLtM5QcGjPnotXb167/XjhxoPj4zNjs5f3nBhT2r1ksQrPVxKEejRLg2ap0WwVkMgDkvgQqgTJViGZahhdBaOrYUwFlCmH0+VQoqgMQCgqhe7bf2xmdl4gkh87ea6xdaNApo/UN5E5vIJSUGp6QUpaXlk1Qq42a42u3oHhjv4BTzyqc9roQr6vJr7zwPGRyQtHJqb3nRo/cmZidHK2rWcjgUrHMXBoJp4g4jB1co5RoXE7bP4IX6ICwbFYEpPBFWPJDDKdgyLgVGrWkb3Nc6e6LpztPT/Zd/JoY1ebfH2X8uC++J4dic5G6/7+hgMbG/oi7rhKFuILfVRukCiIoIQ+ENsCpRtxHAWJzaew9GqD0+4K+UKxUM2KDwc9gdpoIhaqcVqdQU8oHk7EwwmH2el3BRoSjbFQPOyLhLzhleKptaGto7mztaEtWVOXrKlrqW9tSjbHQrHWxvahwR27dhwa3npwaGB338YtfRsHOlo7RBy+w2wL+8KNtU3tTR1drb1Dm4d3DO/dtf3A/r3Hjh4ZO3N67tzZS7PnFy8u3Lp248mde28fPvr0/MXPy8v/+PTpt4+f//fDt799gTaUrLd4A4Pb9x4fPTcxc2l85tL5q7eW7j2W6q1QPAPPkqOociRZBScrUHQllCIBEPiVOE41ngehSOB0BYKhhDLkELoUShNB8NxSAC4nDzA0tH9y8jyFzukf2t3Zu0VjdCXbOvkKZWFpZeq6rFVrM4orgBKlXqmzusIBX73b6NfRJTRv3HfszImDJ491DvQ54yGhXslRitQ2vcqswZDRaBoCRERAqFS8WMJQqxlyOYHFAyPxYASOROdyhFIClYGn0FFEjEhGPHygZXq8e25649TU+uPH6jrbpT1dyn07Y/sH6tZHXJv8/qRYYUWTTABMAESJVNPCYLYXynOgBBaqSEXlKbkSAU/I5vBkcqVSobLozXaTzevwRAOR2mgi4g87zI6gJxTxR902j81or4vVRwM1QU8oFopHAzU+p78uVt/d1tPa2B6P1CZj9W1NHXWJhmgo1t7csW1ox47t+7YP7x/eun9z3/aO9g1tbd2JmoSYL7AazGFfaGWXsLF709DmbVsHd+zYtm/v7iNHD4+dGpk+N3F59vzixYXbV5ce3rrz+t79D89f/PTm7a/vP/xjRbhfoG3s3hCpb+vYOLh+89Y9h44dOTk2f+X6xas323v7bd4YniZBk2UIkgpB1sGpGhhVjqAL4HQBnCaAULgwGh/JFCLZMghNACazwARqOQi9LrOsp3f41Ng5BBq3oX9L/5ZdrkA00dLKkUizC4vWZGSmpKXnFBaz+AKr2+OOeoQGFoqBEGqlte0trkhEpFazZVKxyRBIJvt377r15PH80jUym11SDS6sRhdD2JUYRSVaVgrhFFYSygAIABQFxxAoTA6OTMWSSRgCWijAHthdOznWNDvVPjvRcfpAbV+Hdn2bcajV2+2yRJliG5hqKiObqqkuIKOmipWs5vqAbAdJ6laYtUKFTqYy6kwsDk+t0Wm0er3WoFfpVFKlSWv0u3wuq9Ntc1n0lpWu36gxhbzhFbHGQvF4OBFwB2OheGdLV1tjeyJSWxurb2lsr6ttqo3VtzZ3bhkY3jG8Z+uWXdu27h7YvKNv47b2tp7aeL3H6RZyeRa9KRqI1scbOlu6NvX2D23eNrxl9+4dB/bvOXrowOjIicnJictzF65d+h3tq/sPPjx5+v2LV78sf/jHh0///Pztv75A29S9qbFnYHDngcMjY/uPnJidX5i/dHXb9j3zl67fefQ6kuxCk2VIigpO08LoOihNASXzYFQ+miFC0gVYjhjHkTAVRo7GRJdKoCRcBQS8Oj03GmuZmpsn02k9m/r2HTkSqa2NNiRBKFRGbsnqtJxVa9cVVZQrDRq7z8ZXcSCkKjwbz1PIJDqj0R1oXd+3/eCxY2fnTs8snF+8+/j1d+fOX2Pw1UAEqhqBKUfQKrHicrSwHM4oBmDyywDlACgYgSZQqFgSCUsmEqlEARe/b0d04lTN+XP1c6Nt03s7BhL2uEbkZdDtMIoLxHBVs1xVbAeQ5QayfAC2E8AwY7lOpVGvM6iUGrPRIhCKxRJpwB+SiuUOs92iN1sNFpPWqJaplBKFWqayGa0uq8ttc9tNjppgbGWyjYdr4+FE2Bdpb+pob2xP/K7XrrpEU22soberb+vgjm1DOwf7hwcGhoeGdm7etH3zpuH1Pf1NDa1Wk4VJoVr0ppA3VBer72zp3tTbP7hp65aBnbu2Hziw98ShA6Mnj0+On5mfnlm8cPHWlcUHN269vHt/+dHjb1++/uXtx398+PZ/P33+3y/Qxpo6wnXtW3YfOHfh4oUri/uPHB0ZPbNz576JqfPzV27euP/SGWyEEkUIuhLGUEEocihJCiVJYWQpnCJF0GQwshjNkhL5YrnZKNRIeXI+lcUKxxLT83M6q06oENa31dW31TkDrqLy0rIqaHk1LK+4VK5VKQ0KCofIlrHYcj5NyNU53Ju37z85cf70zKVj4+d2HD7au2W4e2DbnqOjuw+fEipM1VBYKRBUBidW4wRlKH4xlFZQjcwuriirBoPhaCKVRmLQsRQSjkZhcElDg8GRIzWTI02nd7VtjQe8JIYFRLAByB4gywvkeoAcJ4DlLKM6SsnmcpIBSrNzZE6twaDX6XVGlVIj5Ivi0YTFYNEqNBF/2KgxRAORlXijU2rlIpmEL7YZrUaNwaQ1h7zhiL8m4A5Fg7HaaHJlBZuI1NbFG9qbOpOJ5mRty4b1g8Pb9m7bsnvL4M7B/u1btuwaGto90L9r4/qtG3oGOtp6DFoDhUC0GS01wZqGRGNHc2f/hsGtAzu2De3eu+vw4f2jRw+fGRudm5pcmJ27dvHynatLD6/deHbn3ttHTz6/ePXTm3e/fvzuX5+++1K1scZ2f01jfVv3nqPH9hw5Eo7X+MOReG39tuHdC1euPXm+fODYOJ4mAWLYEJIQTBTAyEI4VQyjCOFUEYImglOFKIYIQWHTRRJbwOOr8Xf39TR3trb2tiqNMgQBAsUC/TG3yamj82hipYwl4FA5NIFcQGGTVUa52WvbvHNHNRKpNFn2nRjZdfR4bWuHNeh3x4J1nW3bDx16/Hb50Zt3aouzHIDMKqrOq8KUo0SlcFkRmJdfhcsqLi8DgOEoHJHKIFLpSCIRR6dQmfi2pHNXV02rQx/kCSwwgqOa5AUwfSCuF8B3VXHtFQxrKcVWQrQUE/TlJAuW65cZbSq9SWcw6ywKsTLii8RDcZlQHvKGQ96QTqkN+0JKicJjd2sVGr1Kp5IqFGKZkCMQccVahd6ktdiNLpvJ5XUF2pq7murbGpLNjcmWhmRLXbJ9c9/2rUN7dwwfHN56YOf2Q7t2Ht61+8iOnYe3bT3Qv2lnV3tfQ7JFKpAyyRSXxV4TiDbXNnc2dfWvH9g+tHvn8P79e44ePjB69PCZ06OzkxOXV9qoK4sPb915ef/h+yfPvn356qfl5V/ff/7t4w//5wu0CoNZa3F3bRoMJZJynd5gszi8HrvLu3vPoaWlW9dv3Ll558GOfYddoThHquMqtWShAMVgwMhkMIEIwOEhJAqKxsXShVg6V6LT2wPepo7mlXTuCTvwdASCAKDz8Xw50xm0aq1yhoDCEFDwdByDT5eopXa/a+LCNI5ORBBRYp2ULecQuUQUDUcTcWUGvS0Q7Nq8pX/HXqZQUVhRnVlYmFcFqsRySuD8Mji3GEzILCkvqQbB4BgSiU4g0WA4IolBY5Mx/XW1m1whH45vrqC4q2ghEDsIZHur2fZyhqmYbCgiGooIumKsugitqsCbcbyAwuLQWq1Gm0audZhcLckWh8lp0duioTiPJbAZrQ6z3WqwOC0OIUdg0hrtZqterbXozVaDVSlRyQRyg9ps0tlVcoPPHfK6QtFQojbW2NrUtb5ny9ah/Tu3H96/9+T+vSMH9o0cOjh64ODJvXtPbt92aGDz7p7O/kS0XsgR8hgsr90VD9U01zb3tvUObdyydWDnzu0HD+w9fuTQ6RPHJ0ZOTo+dnpuaWZy7cGPh6oMbt57fvf/24eOPz1/88PrtX5Y//GP5uy/HKCKDbfXW1Lf12T2xWLL9/KWlPfsPBSLxvv6t/YNDx0dOHD99Ysf+7R2bOqJNsXhbPFDntYUsGoeaq/z/uHjP5zavNO1zq3amLVESSeT0ID7IwIOcc845Z4AgQBDMOZNippiDAiUqR0uyZCXbkmxZshzbcrudOk3vzPu+0zu7s3/GftDsVmmq7jofztdf3edc5zpX3UaJXgEppTy5giNRMIRikM8H+VylQWt2Wf0Rv8muozCxQgWTxsWDPGIk49fZ5FwJnSmg4qgYvoyvMWv0NmO6mDM5LRqrTmvXGd0ms99i9tutAY/V75MZjFyZWm6wqa0utlhIYdOJLC5dbKGJvSS+BQ0KG3EAkkimsfl8kUwoVkCQVCNTWQWStNqS5GjzdF0LzVikGIpkXZ6kShPkUYzYj4S8SL4XyfehuH4sz4XnWclQUGWJOoMBVyDoCXe2dbdXOlPRTFtLe9gX1SkNqWjS7/KV8y0uq9OoMcSC0Vgokk9neurdLbmWTDxbKVZ76n25dEu5WG8t1dOJotcVzqZaapWeWrWvp2t0amJpdWVvb+f8yd0L+2eu7O9fPnP6ys7W+eX5nanxxbZS3aQx6pXqTCxRKbR0tXWOD4zPT84vza+vnTi5t3P+4Oz1ixduX716/9atx3fvPb//8PPHH73+7PM3r7/66dvf//n7H//+/U//9uuf/uPXv75715rtnmxL19D4Rqk8UmoZePbs6wePnl66dv3g0sGp09uXr50/ff7kyXM76yeXd8+vTywPlHqSha5kviOR70jl65l8PRctxl1Rn95pFqgkHLGAwmSw+Dynz+UJuSksAo2HZ4updD7ZGbSK1Fwal4AiNlM5JJlWqjaqNCaVTC/RO/SuiDtbLSTL+VSl1DM+sri9sbC5NXx8tmt4bHR2sWNoJF7I6xxWgMkBOFo8x46kaVBEHgJJgGMJAJsLCkQioVzFlvoE+gBLGWOoCnR9K81UoZpbKOY0TpnGy2MYcQQjDqKIqacsAAAgAElEQVSFXhTkQwsCSH4AzXfheFaqwMCR6mVqp9XRkiv31HsL6WIx01Irt+tVRpfV7XN6Y8FoMVOQQGKT1hj2hfLpXFtrLegLZ1OF8eGp2anF1mItkyhOjs1Xy509nUP5TOvwwGR3x2BXx3Ct2tfRPtjRPjjYP7W+empv5/zOzrnVE6cW57YnRpa62geT4YyIJ1RJ3h7Ird1tnVPDk7MTc0tza+snTp7cOX/uzLUrlz64dvX+rZuP737w7MGjlx998tVnn795a0h9/4e/f//Hf/31t//4839TyP5osNRe7+gfK7f1ptPlzfUzZ05fnJ4dn5ofmJgc6e3tLRRbq231ZCaVyscDCa/GrpIaZEa3yeKz+RPhSC5lD7osflsoHQmnYgabBU8mI7G4XLnUNdhj91l4UoZYzZVqIaVRItby6BCRKaCyRXSWgK41qZ1Bq96l0jrUapu21FnvHB6vDYzV+oeGj8+d2D29ffbi7UefPP3i63RrhQDS4QR8Iw7AMZUo0IigqDEkPhyOb0bjcQwWnS+UQ3IrXRahqzOgtgDqKqCpSjW3kPU5QJPEyRM4aQQrCqCFPpTAg4K8GIEPL3Ti+T6WIigzmkVqk1LntjrfuvNvXzI+p99qsEUDsZA3WM6XAm4/h842agzJSKKYK5mNNpvFNTu9tLu1Pzk27/fGB/vGe7uGO2p9U+Pz9bbe41NLfd0jq8u7y4vbYyNzUxNL9drA9OTy2Ojc7Ozq1OTy8OBcT+doOlG06G1MCqiSSFKRWGu+pbNSH+0dnR6ZmZ9ZXj+xd3Ln/P7JyxfP37504c6N64/u3//s/oMXnzz75tXrP756/cffv/nrDz/+/cef/sef//Qf/10hO0NOTzyUKGWrnW0d9a5yvieTqAeCwXQxEIw4fX6vPxBtq/XodOaR0ZGtve3R6alad8/U/GL3wLDLH+GJFGqjmS0WCuVylV4vVihYPC6JSh2bmT64dimUDOpsKpvXIFJxLB5dIOHU2eQAHY0hwyE5xxV0xAuRdCXhijgNLks4kxueWZpY2Oodm+8eOd4/MT82tzq7urt+6qDc2cuRyo6gkA1ILIIsRtL0SIoKQeQcRWKbUDgKlSViibR0sZ0sDlOUWZI6T1KXqLoiWZ0B5Em8NAnIE3h5FCcJoIU+jMCDgZxovpkocAs0CbPXJtP6TM6g3SvlCWgANegJhrzhTDxj1JgC7kAsGHtrVqhlKgEHshmtuWTW7w4Y9dbuzoHzZ69ub55pLXWmEy3Hp5ajofTY8PHpiYWZqaXe7pFUvNDXMzo5vjDQP7W6cmphbmNmamVmemVsbH72+Nro8PzQwFSlVM8l83qVVi4URv3Bcr7UWe0Y7BqaGpqenVw4sbS1s7V/cufCwdlb+6eu37377P6HL+588Ozp82+/+ubXl1/8+P0Pf/v293/54cd//cuf/q+//je0aptaZTHZ/D5fKGDWeyqp4+nAVCJaD8S8Tr/U6pJmCrGtnc25+fntnZ0rV6/MLy3evnfv6aefPXn6rL2zZ2R86szBpWS+FIgmvcFwPJUpVyoqrdYXjiytr41MjXFFLG/YJlZyjHYlRwjmWpMWtx5HQ/NlXLVFrTIrzW69TCvhyYTxfH7t5P75G/eu3H58+dajg6v3zl279/6D5w+evmrvHzF7vSDEx9PZeJYKSdMhyDIkidOIJaDQBD6RbaCIzASBExCFyfIMWZmnavJUTQqQJwBpgihNAfIUoIjhpWGcOIAVeTECF1bghrTFUDodSFg0RrvB7Le51CIpgMYjmxB0Mmg32fwuXzKSSEYSlWJrPpXjMjgCDvR20+f2l4qVs/sXL164Pj46WyrUB/unxoZnwoHkYN/Y5OjsyuLGUN94Kp5Pp0qd9aGujpHtzYOlhe3x0bnentG5ufWJ8aXpyRPDA9Ptla5YMC7gcFUScToaa82XqsVqpVBtb+no7Rjs6xkeGZoeH11YXNhZXjy5f+bW2sa57d1LN249efbpdy9e/vDDj3//6pvf3vz4r3/67T/+/Od3ZZREyyCAeLZILBDL5AJrMTBfDG2mosNmp1FpJos1BINNPDTWu76+0dszvDB/Yml56cq1a48ePX7+6YuLF65sbOxevXnz4vWr9x4+XFlfP71/7umzz5ZW1kLRpEKni6bjOrPGZFVLFRy1TkiiYVV6Wd9ot9VjItAJYr0UUkIyjUihl4qUIqVRrbObzR5nOJWt9Qwvbpw6f+3uZ1+++f7nP/cMj2MolCY8BkGkkngaEt+OpMqQAAuNJVHQZAWRZyeKvHhRGJBGAXmCpEiTVWmKKkVSpEnKNCBP4WUZgiINKBOAPIST+NCCIEmW1nkLgWQhlg15gk6rI+DyRH0BEV+ER+G4DI6QK7AaLGFf8G1kIuwLMSh0EU8YcPuTkURba/v21sn3b32wu7M/MjxVLnWsr57s7xlJRTPtrR2jA+Mr86tTozOFTEs6WZiZXh4enD25e6mna3xxfr1a6Z6dXe/uGl9Z2hsfmau39XjsHgaVCnGYLqslGgwlI6lcolCvdNfbuocGx1tbO2dmVhcWtjc3L5w+fWNl9czyidPnL969cu3Brdsff/jw8/sPP//2+3/55Zd//Pan//sdtDIDHgkcwZBxkEBu16TLoaVCcD4T79GblQI1DlLiRQqK1iBOp2O93f2zMwt7e3srKysHB+cfPXyys723ubl95fq1ndO7l69fO3Pu3OTUzPT03P6Z80sn1pPZnM6oU+tkaq1YImULRQwmi0JnURLZaO9wj0AltIdchVrR4jQ7PTaHx+qP+NLFVCQVUht1PLFUpFA7fKHR6fkXX303MbtEYNJheAwMTcDQJCSBHc/WYQEuAAe4aNBEEnoI4jBBGgfkcUAeAxRJkjJDVmXI6jxZkyOqcoCyQNIUKNoUURHBScJYSZSkSCkceXcsG4inIomwLxT0+FwWO4/JkYtkNqNVI1drFRomlcGg0JlUhognpJNBvUqXjCSCnkAoELl44drNG3dPrGz19oyMDs/u7Rz0dg6Usi31SsdA9+Dxidmh3uFcqtBW7Tw4uD4/u7mydLKt0r+1cbpe752bW+vtnZyb25ocW6q2djhsTgaVIoZ4mUQ8Ho5VitXludXF2dW2Sufa6na12r2zfTA7s7G/f/PBg5e7J6/s7F1++PjV3XvPL1z64Ob7H126+uGDJ18+ff79mz/8j3fQhvISSwCicLFSiT3mPO7VDhbj/dVKm1ovYQhwVC5SqWfqzWy3T1ZqCbZWE30DNZ/fptHKbDazWCxWq7UGs1llUFucNrfXYzJb7HZXKpFua69HkjGX16FQi/kCOo9PUyj4TpeJy2eCbEq1q2LxWmVGZamjXKgUVHqlRCXWmbUGm76lVuob6Su3t0bTcZ3ZBEnkFofXG47ThHwUAQtH4tFUEY5nRtPUFKIYwrNUBJ4dEAUBaYykiAKyMEEaJcoTZFWKrEqTlFmKOkfWZImqHEmdJavTRGUML43ipVGCLEhXRuXWlDUQcQfcNpfNZDGqtUqJwuf0ZhOZZCThsjrpZFAtU4n5IiIWYFDoOqU2GohoFRokHB0Kxi6cv7qyvFlv799YP7W3c25kYLy1UGlvrb/NlHdUOzOJXG/P4MMPnx6cvTE5vtLbPbGxttfZ0be0tHl8Zm12Zn18dD4aTkolErlEVMpkO6q1RDjeVeu+evHm0vxatdwxM73UVum+evmDk3tXlhb3Pn3+/ZVrD3r7Z27cenLvw8+WT5y+e+/5g8ev7j18+ezT7599+sM7aFM1hScBCZRUDkflt4549SPZ6EA+n+OKSAQaHEc9ZnJyk0V1MCnMtRozRXM6b/f4NSwOAY44SqGQdTqTSquRqCR6i8HpduTy2amp6a2trf7BAa1JK9fIhBIOm0fhCWh2py6bi0nlfIGUY/Nauoe6gpmwSCvpGOps7a5KtDKRSsqVQEKV1Oazx3LReC6ezKfSxZzZ6eSKxQALxJIBOJaApAoAnonKNPDIci1JaCbw3XhRCJBGifIYSRkjK2IUZZSkiBLlMUCeJCnTZFUSUMbw8hheniAo4kRllKCI4uUxksJHkbk4KofSoFdqVXKFRqGyGW25ZL6UbSmkC2K+WKvQlbKlkDdIwhMhNl8pUZi0RrlIhkXikDC03epqq3SMj0xfvXTr5M7ZxeMrHdWuaqnWWqh21bqrpVoimh4aGH/86NMPbn88P7t5fPrE9NRie617Z/vMiZWd5YWtUr5NIVHKxeKAyzXQ1VMplMO+yMz47PvX7s3OrHR1DPb2jtTa+j68/+n9e58en92++8GLew9etLT27Z688vij17Pz23c+ePbZqx9u3P7kk+ffffb5u4nGfIuh0uoQ8Gl4bKOIK7Ipqgn3sk4ZJlERSMx7IAceTMmKHcZ8uzFfdZaq3kLZ2VINhGMWtVbY21vv7e32BryegNsf9MQS4YWl2amZiYsXD+7ev5Mv56QqMZNHFYiZMiXPYFKAdCAS9V6+es4XdsWz0dauVrlBbnDohyaHKh1Vg9WUKRVi6YzT73YGnN6w1x8NRlKJZD4fTafdIZ/SoCQwaGg6l8xWQmydnCS14gUunCBIkMRIigggi1PVSVATJyvf9m4MkMcBeRwvC2HEPrTIhxIF0OIwXh4jKBOAMkVSxmhKHcCjwfFsGlMulsqEooA72FqotLXUEuEkG+QEPaGuWpff7WXTmQa13m1zOS0OMV/EZ/MxCDQejWOBbL1Kf2Jh7dzp86uLG9Njs32dA9VSrSXXWsy0ZBOFE8ubDz58+vjhi/XV02Mj8z3dQ709Q/unDjbXdk8sbvqcAZlQalCpC6nUSN9AOVdMxzLry1s3Lt1emt3orA9Wqt1DQzOPHr189fLHnd2rV69/9OHDl7X6yPbupZdf/Li2ce7k6WuvvvzpgwcvHn305bff/+0dtCdGx09Njyatdp2QYVWJlGxHwDCqF2c0MiOXxWVzKM6gNJSVRAuqaNaULXnzLZ5i2R+MmIJha2slE08G6p3Vnr7O0bHB3ZNb/YM9E1Ojly4f7F847Y/4hHIei0vm8KkCMcPlMijkUDTqbe8oQ2IOW8iqdFUcfrtAysuW0hMzE9liMRCJ9Q+N+cNRXyTsC4frvX0nNrdPnj0/ND5V6Wiv97XnqkWTyy0V6SRkkR7Hd2AgD1YQAqRRsiJElIXerlhxACuKALIoIIvhpTG0yI8UuBCQCwF5kIIQVpogqjIkTZys9FNkFpaMA4DwYzACEqPgi1KRVLXUViu3Ww02iC1IxzL1SrterRLyeC6rPeQNBtwBp8XJojE5DKZRo1dKlFSAKuSK4qF4S651sGd4dGC8u723kC6loplssrC1cerhg6cf3n86P7fR3TXS2TGwuLB6+uTZva1Ty3MrVoNNLpQ6zdaOSrW7Vs8l0t3t3Wf3Ds7uXTg+vtjR3t9e611Z3r1/79k3X/9269Ynl68+vHPvebU2tLl98dvf//nKtQfrmwePP3r9+pvfPn767Zsf3429nR7anU7VZvLV5c6hmfqoSeg0SyMWRdooS1vUOYij1Jsl0ZwqU9E5/EKRlCSVg1I5w2yRW6yatlpxcnJkdGxoYWlu/9yp9+/cmFuYGR0fnpgeCyWCMo2EJ2LKlXwuj8JiEhVSbrU1H436mUwKBo+MpiJt3W0ttZLKoPRFfGMzk71Dw8FosrNnMBBJ6MzWQrktninsnj747g+/nj64Yna65TplPBMf6O0PG30qNMuGZjmxfBcW8hJEPpLUQxC5CSIniudG8jxoyIsTBgjiMF4cxYoDaKEHLXDCeS44z48SxgjyFEkVIUrdJLGNp3IarGJITCOQTQpNKV2oV+rVUlUhkqtl6kqhtVJoEfJ4KpnM63T63T6/y2/RW0EyGA9Ha+U2r8PDorHlIoVappWLFFqFLugJ5ZKFWDBu1lmUEpVeaxkemjy3f6W7Y6he6x0dntna2Ftd2VhZXJsamzGojVJIHPb6e9rbay3lQiozOzFzcPr86sL6YPdoX9fQ5MTc9taZu7c/+vKLH58/+/b+/Rd37nxSbRtYWt77/fd/fvLRF2fP3bp566Pf//D3b7776/d/fFdGnRvejvI0DipzPF1e6j5eDtf9xoLPVPOZetyGTgnfxoMYVi/X7mNLFACRfAyJ+mcGE+v1mo1GdSaVSidSOr2+q7tjfnFuamZ8cLjP6bYr1FKNSU1iEoRStkBEZ4A4Jg2nEHOq5YJYxKPTKaWW/OrGytDkyMDEYDAV0jtMgWSsa2go19rWUu9c3th2+kIWp2dgdCKZK125effa+x8q9JbDTc1YLFYvUeopYhuGH8BBXkDkwEF2HN+Oh+w4yIrmWhAsC5xpRXHsWL4HEAWJkiBeFCZIw4DMhxG44TwvnBfFSVIkZRgt8BKEJrrEpjZYjVaTRh91+9qKld6OnlKmoJYqnWZ7e7ktG09yGAyryRjweN02V8gbYtHYdpOjv6tvpH/YorcoxMpUNO11+LUKnVykMGpMLqvbrLPolHqFRCXkSz2O4PDAZDFXHR6YPLG0tby4Njk+MzYy2d87pFPqpQKp1+5qzRdKmUwxnZkYGttc2ZwcmR4dnJgcnZmZnN9c271+9YOnH3/56vM3r17+eOvWk/ba4OTkyueff//ll3+8c+fjm7eefPXtX3786d+//W8K+e7c5ao2ZMKSqm730uDw2eX9gfx02lZvCQ3lgx1ClpwLUex+nlSDAhkwFpNg0AnLpXg+Ey0VMouzs6vLK+1ttdUTJyYmxsRiCBJwuDy6VidTG2Rqg6S7rxKPe4gEOEhBC7hUIcTGYRA2s76QT2dy6VpvR//USL5etgZccpMu3Vpu6+vzJ1Pjc8unDq6Wax2dvf0LK2uxRHp6dsnm8qMwAAEJcDGgHsv342UhjNhNENhwXCuGY8VwLBi2GcU0IxgmGGiE0y0YtpPA9wICH5YfwArCeHEIJ/KjBV4kL4gRhLCiAILnQvN1RL5Nofc5PS6H0+d0BX3+fCqTisRdRpvf5gk5Aw6TTcxle6zWkNsbD0a1cq2QK65XOof7RirFCpfByyZy9UqH3eTQq3RmnbGcbwm4/Ra9WafUKcQKpUzX2d7fVR/oqg8szq3tbu2vrWwfn1qYGjtea23XyrVKscqg1AXd7kw8UsymSrlsT71zsGdwbGRyavL43PHFE8ubF8/ffPjhi5cv/vDm9/9y8+aTzs7RgYGZq1fvv3z55qOPvrh3//nrr379+Zd/vPn5H++g3S2vXOzenM10tQfD4/XSnf1TM9XeycLA1vDq5uRyMR6RyYmuEM8XFlotAq9Tncv4atXU8EB9eWHm6sWD65cundrbvf3+reMzE2wWDYOFicQcq10TTXhGJ3pr9YLdpiUDCBaIZ9LxXC6NRsFBbNCkU0WigVpPx/z6Yrmz4gi6PdGgxeupD/Qniy3xXOnkuYsbu6diqezG9t7B+cu5fFllNFPIDCGBrcPyPUSZDy9zYcV2LM+G41jQLBOSYUTQTTDQgmBYkAwjkmFCMa0YthPL9WJ5HiTXjxH4MYIgVhjECgMYgQ/F96L4DjxkpItCVnfYH/Y63VaDSSWVqiQStVimFStYJJCCJfEZbJ1UEvN5I15/0O1ng5xkJDXUOzw2OG7UmLQK3UD3YCnbYjc5zDpT0BPo7+oLuP1BT0Cn1LptbrvFY9DZjDq71xWulOp93SOzM0vzx5cX51YKmZJKojaqjTqFxm4wJkPBbDyWisSqpWpnrbuzvWd0ZGJqYmZifPbg3LUnj7/45us//fLzv79/60l39/jAwMzGxtn7958/efLq08+++/77v/3yyz9++e3dRGOXsbJVmN/oWOjPt8z0t1zemNwd7L40ObPdM35qfGtlbDISNZhcLH9EkkkaEiHdYG++Xk20FqLTo30nN1cPTu69f+Pq8vJsR72VRsMTAITOIPH6zZG4O5ePtramWQwAizyKRR4hEeA8PlUkZLhs+sXjE9OTIwaTZv7EbGd/PZGLxzJxtUEfTWfKtY5ANDI8OdY1MDA2dXz31P4H9x5ubu21tneGXWEdnhckSBNktY+kMBOEFizHhn2Llm6E0UzNNBOMbkIyjUiWDkY3IJhWFMeF5ruRXD9GEMKLg1hhCC+OAFI/WuDBQBYsTwcKQw5vPJIIeP0us82gVCqEQjGHx6UxSFiCgM0zaXVeuzXq9xXTGaVEYdSYOtt7xoYmWwsVLoPXkiv3dvRlEzmvw2fWWd4GGZORVDHTYjXYktF0JBg3G+xalUGnMRl1VplEpVUbTUZbwBfyeQJ6jcGsNxk1eofRHHF7ctFEIhgtpou1lno5X81nS9l0LpXItZTqvT0Tayf2n33yzePHryYmlsfGFhcWti9cuP30ky9fvvrhp5//7ddf/udvv/6f71oWEn9GE7NC6rZscqieP7c0tdM7UDHYl8p9p8ZPL47N9A6W6oPZdMmVz1vaWp2d1XBHNTbQVZgc6txbWzp/cmfjxHxfb02lgEAaRiike32GVMbncurbqrlMKsAE8TQSigogiXgYl0fmcSlqGdRTbz0+NcJhUtOZ6Mz8eDwTi6VjwWhYb7bUu3rdPpcv5O4f7L987caLF69O7e0P9AzcOLiWt0WsOChOVsSICi9RZiEIrVjuW7RvW9YEA00IhgHF1iGZqmaauhk0o9hOLORG8/0YQYQo9WOFfqwwDEgDOKEfybci2QaaMGjzxMKxgD/gtFgNao1aJpPwBXwmm0tnKiVSu9Hssdt9DodFb9DI1dVSdXhwbGp8xqQ1q2Xa0YGxjmpnNpELekJOi3uod2RscKK1UC1mWrwOf6XUFg5GE7GkVq2PR5PhUNRmcei1RpFIymXzGCADj8UzaXSLwWhQaUxKjV6mlvIlKpE6G8vHg2m5RKVSaMRCuUigpJK4FlMgHMyfPXtjfmFrcnJlYGBmaurE2urpnb1Lj5+8+uG7P/3lr+92LQQKISofj2iUS1hOs355aObqwv7B+MbZqY3VycWR4Wyxbhie68i1ZOIJU73mqpZ87eXw4kzfxFC9t73YVkxbDAq9Wsii4/QagdUiT6U8HrcuFffOTPRrlAIyAc6k4WgkFAHbCNKxLCaBSkTSiGgOnUSnAGq1dOHEbCQZCkR9+XJBa9TFUqlsMa01yKq1lus3ru5t73S01joK1elSrxUQ+qjyEFkeJMq8BLETL7DjuFYsx4xiGhF0I5xuRjJMSKYWwVDBQOkxsvQoWQdnWNBcN5bvwwp8WIEXA7mQXC8G8mEEfgTPCmdZmLKoOxiNxgOhkMvhNGr0GplKKhDzWWwhhyfhQlat3mU22/UGPpPtsTnHBkcXZhY62jr5LCiXzI8OjJXzrelYJuyLxIKJ4xNzE8NT3e29+VQx7Iv2dPTFI4lUIi0VyxKxZEux7PcGnHaXRq2TiKQ0MvXoocN4JMqi1xtVGh7IJKLxQrawlCnPji9UCnWnzaPXmV1Ov93q0+uce7uXz597f3Z2o1Ltq9eHjUZvIlEOhXJub8LuDKcTlYMLd95Bi8bisFgskYTFE9EsDmeif/bVB9+8vPtqY3ZldKS1a9Be6lAHkyaP1x0OWnNpazxkiPi07eVYORdSS1hyAUPMo0IsglwIpmOueNieS/n0aigecs6M9ipFbCnEIOFhALYJizoKghgOm0gGEGQ8AodsAsl4BoNcrpUKlXw0FUnlU76wV2fWZfLJWDxgteva24uzEyOzQ2OdqbKfqfYQxDGmNkJThSkKP0HixQkcGI4dw7GiWGYU8y1gPZKuhFHlMLLgCB46jFU1U4wopg3NcWP4HpzAjeE7kBwHkuNG851Ing7JtECqsC8UiSYikajf7bEabSq5WgyJOXQWn8kVs/hGqdJjNJuVGpNKa9LonBZHb7076PabNIa+jt7+rr6WbCkTSwc9wVKmZWV+dWZ8dqB7KB3LZhP5/q7BZCwV9IcUMkUhX6qUq6FA2OVwmfVGhVQGkinNR46oJJKwx+MyWZRiqU6hqRQqe5unz+9fmZlcKhWqoWCypVTzehNDg7Mff/zVl1/9euPW48mpE2vr+z5/enxy5dT+9anp1XCkIFNYvP7sO2hxBDwGg8ITASyJiCbgZRLtWO/MWP90LpvKtTg7esPZoi2Tc7scOgnEUkvYPocqE3Mkw7ZszK2Rc0RciohDsuklIbc+E3Nl4+5EyKaRc4Iuk8+q44EErZzPpQNkPIxIgIE0DIsF0ChYGhlLwMBJBDSfx9SZNN0DnR299VK1GM/EpCqxVq8sFFPRuCsZd20vH79x8kyLK2bDCeKgJs3SpxjaEFnuJ0o8eIELw7WjWDYUy4pmm9FMAxzUwmkKOEXUCEBHcbzDaOkxQIegWZAsB5rrI4jcWMgKZ1ngTDuKY0KxZSi6QaSKhMOJVCoRiUbcXqfZqVXpRQIpncJgkuliJl8jlJiVGr1UaVJq7HqTQiiVQWK1WF5IZMf7h3trna3ZYi6aCrsD9UrH8tyJmfHZvs6BdCxbr3SM9I9l00WvO6CQqVtbarl00ePyu+xuo0YrhiAiFseiUmM+n8didZnNYZ+/kMmODo5ev/r+5Qs3Fhc2+vrGisVaKlXu7Zu6d//TF5//4eOn3z599s3eySvXrj/o6Zta3zz3+qufHjz6fGX11NTc5vjQ4jtoUVg0hoDBk/FEkIwF8FgcjkymMplshVLqDepbazGnW83nkahkJI9J8tl0o92V7mqmnA05TAohj8JnExNhezkbbCtGy9lgMmRryQYcJpnfoZdwaRAdUEBMlZBDwcG0CkjIpzJAHIdJ4jDJAA5BJeHVKpnZqo/EA8GIN5YI5YoprUGlN6qKxUR7LdvfUTi9eHy8WHGzZGGqMsPQpxjaOE0VJEn8RKEbx3diuWYEw4xgWNAsM5plRDC0cJoMRoQacdyjaHYDEjqKVSHIZhTThuJ48EInDjIj2YZmugnONKBYUgzNqdSmQoFcPFwMBbJOZ8hstrIrZZsAACAASURBVKrUcoGERWUwKXQRm2+Qq11Gi1Yit2r0XovdpNSohBIlJA47vdVMoZ5vacsWW1O5pDc01jeyurQ+NTpdK9fzqeJw38hw/2g+2+J2BbQaU6Vcj4VTDqvHYXZoZDKIxaIBgEmjCbrdXrsjEQ7l0qlCLjfQN3Tz+p3905cmxhcHhyY7uocmZ5Zvvv/o5esf7z98eeXao1cvf7x548mN648WF3Y3Ns7+8MNfv/n21/1zN58/++bS9vV30RIQOAoaoGJoLBIFJFKoRCqVRKdTRUJeta2QL8RLhXgs7PTYNYWkb7yvbbBeMqsEVr1Yp+BCHKJeIyjngsmAJR2y5aKOTNiej7mMSr4MojMpWB5IYJOxEJ1IxcE9dp1cwmHQcHwOhU7FUYhoiAtaTOpSKZ1OR/V6pUwGpTNRf9AlELELhXi1FK/EA7ujo1mlxY7jpxjaNEOXoGtioCpEk/vJIg8AOXBc69vnLIppRDL0CLoaRpE2E/jHsOwjKOZhBK8BpYSTjAiGGcFyYPh2LGTF8LTNdE0TqIGBWiwtIFWUfc7OeGAgHuwJuMpOXUgj1nKZfApVyoFUQplJqfOYbUqh2KrR+6wOh85o1xntepNVq7do9BaN3mEwh13efDw1O3F8bXFtenSmNdfaVmybGJoY6hnKZgpOp9dsspVLFa8nYDHaLHqzWioTsNkCNttlsUT9/lwikU8ls8lEMZOtlqvLCyc213dPrGytr5/cO3X++s37T59//eqLH2+9/8nWzqUXr75/+uk3V67dX1rZ29m7+MObv/z6y789fPDi1fM3VzbeRUvjAxQOjsrGg1wSlUGk0kkMFhWkk3lcVi6TLuVzPoc16nOlQ26vWWPTSEwKkV4m0MsFFp1MKeUFvZZUyOmzqFUCpl0r0QjZRjmkEbPpAJJNxUFMEpOMoRNRNAJcyKGyaAQRny7kg1wWkUXHs+h4IY8WCTjL+YTPZVEpBE67IRrxuNwmq0Vt10rr8XDJaHcToRhFnQQ1KaYuTlcHqXIPUeTA86xYjgXLsWI5ZjTLgGQYkAwdAlQ0EkWNON4xNPMIktGA4B1By+AkA5JpRnCsGJ4Vw7dg+Fo4U36Uomgi6VHkgko9k46caEmst8SXsv7phLXTrQkpBEom3ShTWDRGo1JnVmmVArFFrfOYbX6b02d1uExWm95o0xvNGp1WplAKJclQZHF6YXN58/jY8dZca3db9/TI9EDnQDKedtjdFpOtpdjqsLn0WpPD4jBpNDKBQApBTrM57PVm4rFkOJyPJ4vpbGuhNNjbPz48vr6ycebUhYsXbz148Pz16z+8evmHm9cfLy6efPjxi0+/+PbcxVurG2fufPDJDz/87ddf/td33/zp9Wc/vbr/7Tto6SICXUygC6lMEQOEQCqHRmPTaUwai8UwajRui0UtFIkYTK1ApIPEAioNAkEJm63g841KhVWndRj0Vo3KKJPoxCIlnyuig3Iu26pSKPgcOcTm0IgkDByPaGRRCEwyjknG8ZkUk0YiFzClECgTgCoxW85nSrh0h1GZDLttRmUpEykWYpXWZL2Y7EunXXTIAwhTDH2KoYvQlAGy1A0IbTiuCcXUIxkGJN2A+i+oWiSoQdCkxwDoKIZ7FM1oQICH4ewjKAkc0CIZRiTbgGTrECwNnKGC0WWNFGkToEHhuyym1VxoqxjYKvrWsu75mL3XqU2opGYB36RQWgwGmUjEAMhynsBltPhtzoDdFbC7/FaHx2j1GK0OndGm1luUWrvWEHaHqoW29pb2lkzLYNfgzOhMX3tfLlnwuYN2qzuXLrnsXpPe5nH6HCaTTCAQcblGtdplsSQj4XQkmo8l8/FUOVcc6RvoqtWG+vo31rYPzl376MmLr7/88Zuvf779/kfT0+vXbz/46Pnr0+duXr/5+NMXP/z+zb/+8ut//PrrP968+ddfvn534AEoxDElAFNEZ4k5oIBJ5jJpHBaNxWAwQA5IE7PZCr5ATOfwALqQxJHQIIjCFlA5Sq5EJZAp+TIZRyRjC5RcoRqSGMQKnVCu5kvUkMQglbflCx0tLclAQCuRSthcGZcnoFPpBLROKlAKOWI2LegwmhRCOZ9hkAssaknYZYp4LF2t2Z6OUiEXSnrsXrHMTGR7KBI/RREgy31EsY8odhEEVizHiGIaUQw9HNQhQC0C1MCpajhNgwTlMJLgKJZzBMU4ggQPw9lHUUIYQYEElTBQ0UxTwEB5M00JBxUwmhRONBCI/W7zWs63VXBvFVzrOe9c1NVl1UWkEptYYlQo9BqlEOIe+aff4WFIi1rnszp8VkfA7go5PCGbO2B1+sx2n9nuNlgcOpNRoVeKlCKOUMqX+hz+tmJbIVW06G1ykdJssGeSBZfdZ9Ba7BaHzWAUcrgMMlkmEFh0eq/d7nc4o25/OhRNhqO1Urm7vVavVsdGJra3Tj16+PTVy2+/+erHe3c/np5c3t49e//Bsxu3Hn/8yddffPnr19/87Y8//eNPf/3PH379999+eNdo5KtAUAAw+VS2gEnj0cksKo0FMlggi0nn0Zl8kMWnsXlkJodAgwAGn8DgA0wBiS2gcEUgX8GWKNgSBVOoZAvlTEjBFMgYkIzO5xPpIjp3pHNgY+7E2uzy8eGpXCglYws4RIBHJkpZdDXEjTptxWhIxmGwKWizSqiX8fg0nF0tnuprH+try8W8HqVcgSOZAJaNJLCTRB6SxEuSeIhiJx6yYtgmBN2CZpgxLAOSroODqiayqpGkgVGVMLK4mcA5gqI3IGgNcNZRlACGF8PIoiayuIksbabKmigKGE3aSBIdw9optJGAfa3g2yi4NvKejbx/LmLvMKsDQsijUFkVKqVEwgRpDf/0z7AjxwxKjdfu9NmdIbc34glE3IGoNxT1BHw2l8/q8lldRo1BxBUJuSKjxuR3BTx2r0FtkvDFAjYkE8kVMhWXDREBMg6DxyFQ6GY4m0ZXiqU2g8lptrrNtlQgUskV48FwLpmqV6q9nV3DAyMTY9Mnltf3T52/eunW5Qs3F2ZXFxdWr155/86dR/c/fPbi8zcvXv7xuzf/8tvf/vOnv/7nX35617JgCEkUDp7BIXH4dJAHUpgUkEFjMelskMGlsnlUDpfE4gB0Dp7KwZK5OBqPQOcDDB4B5BFAiMQUUTgiMktIYkAAHQLoAiJdSGLwCVQVW9JX7p4fnT0+ND3WPRJ3RfhEBguLY2DRdDSKBwB+gyFgNLh0aotGCjEAtYjNp+GlDNKJsf7Tq8ene9tCGpWOCFpIHDsZcpCEbpLYSxK7CEInnu/AcO0olhXFtKLZJhTTiGKomsiqZooGASrgFFEzgX0MDR5FUg7DwAY4rwkLNRGgRkDQCIiaScJjgLiRJGkkCo8gXTTaZNS1VghsFPzrOf9q2jMbsdQtCjsLDGj1PqPVKFezKbTD//Q7+NFGi97gc7qDHm/EH4j4QtFANB1Lp2PpiC8c9ARcVpdRYzLrLT6XPxqKeZw+o86kVWk1CpVKLhdwOVQAwCJRKDgSBUcc/d0hGoHosTkCLk88GE6EIvlkqpjKDPf2ddc72ivV9mptfmZ2c217fXVrdWVjZWltYXZ5bmZhZmr++PT84tzK5tremVMXP/zw+ceffPn69U8///y/fv0//p+f3/zPd+9aHonMIoAsEpNPo/FoZBaNxqKzWGwunc0lszgkBosAsnFULo7GwVLYGAoHR+XgqBwchY2lcPBUPgHkE2g8PJmLI/PwlLclIIImgbozV5semJwenBys9ydcYRGFw8YSQRSWhkBT4SgqHMkDSFa5vKtcaElG3Ca1XSeTMEh6AaszE5qsF4NyqR4A7SSuDc9xAZCLKHCRBC4i5CTwnViuDcWyIpgGGGhA0PUIUNlMlsMoSiQoQ1KgZjzrGBo8iiQ3wKgNcGYjhteE5zbiOUex/Ea8sBkQwYjCJgBqgAc5zJmEe70Q2i7GNguREyn3TNhUsyiMDKpdrgzZPR6TVczmHPqnf4Yda7QYjF6Xy+dyB73eoDcU8UdT0XQ6lon4o267N+AOJmOZZDwbCsR8npDX6XdYnEa9WaFSCUQCHofFZdEpRCIeS0A0IwAMzudwZePJXCJVyuTaSuVCOl0tFSdGhuemZwZ7+8ZHxvd2T+1unzp75sLFgyv7pw9O7p7Z3tpdW91cWdqcP74yOTo7Pnx8fHi2Xumvl/v3d648/fS7P7z+8ztoSTQshUGgsEkgRKPwaCQ2jcqk00E6gwIyiTQ6gcwiUDl4GhtL5qDJPCyFgyOzMSTuf60UHo7Cw1H4eApEoEIEKh9P4eHIEIGmYUtL4dxwfXCse6SrVE+5InqeUgCwWBgKHQFQYTgaDM9AAVw82SCWZILBQixUL6WXJ/pn+mo92ehCR5uZRjdiQTuObccw7WiWDcux4XkOPM+O41oxbAuSaYSBumaaHgFq4DQFnCKDkaUwihhO4jRhaUfg5AYY6QiMfAQONqKYx9DMI2jmEQy3ES+AkUUwMtQIcA83RYWc+YxvsxQ+WU6eLMfXMp6pkKFqlmnpJAWH57e5Ix4/D2T+8//2v8OPNZt1Jr/L53N5w/5QyBcK+8IRfzToCQXcoVgwkUsWoqGkxx0MeCNhXyTkDnrNbqvOplCpBCKRSqNVa3V0kIFCoFkgw2t3FlKZcq5QKZTaSuVKodRRaeusVmfGxteWVhZm5va29i6fv3J67+yZUwcXz1+7dvXWlUvXL5y/eu7spf1TF07unNtcP7m2srs8vZZwJaVUSdyeHq5NXlm+8g5aIglNomCJTIAC0UhcColNpTFBJp3OJNMYAJGOJ7IIFA6BwsaQeBgShKPwsCQuhsjDkjgYIg9L4uPJEI4CYckQjizAUfgYEoQlCwk0DVuSD6T7q70DbX31bDVpD5v5ajGRw8OATASJ3kxgIogQji6jcsU0ll4s85hMBrlobrjn3qXTH+zv1QMhJQrQI2kWJNOOZNiQdCOCbkQyLBi2+f/7wtPDaFoYTYOgqRE0GYwsbAQEjQReE57RhCYdgeEON+IPNxEaminHEOAxFO0IgnYExWzE85pJUBOJdxTHPXw0pxItFQJ7bbGDevZsLb1V8E9HTK1mqZIGSBhMm85k0hoZZHrj4Ub4MYTVYAt5wxF/NBaMBT2hgNvvc/rDvkgumU/Hsj6H32VzBPzeZDyaScTT8VjEF3BbbUa1xqjVm40WiCMA0ICcL04HI7lEqiVXqLW0dlSqHZW2WktrZ7U20NUzNjA0PzW7tbp1/sz5m1duXb96+/zBtYsXbty6ef/mjXvXr919/9aH7994cOXynYsXb127eHt/dT+m8XohU8Gc6vZWJ4Ld76AFiGiAhAXoAJlNpnAoVCaVRCJwQJBDobIAIosAsPBENo7Ix1MgHJmPJfFx/1VcNMDFADwskY8lQRiyAEcR4qkiAk1CpMspbB1bmnZF+1q6htr6+kqdBX/axFOLABYXTWHC8fQmLL0Zx0YCEjJTy5NY5Zqw0xWw2/ZW5l8+vvPs1rWSyyuG49Vwsg5GM8JpJjhF10TVNlP1cFAPB7XNVHUTWQujqprJsiaiEkGTIahQI4HfiGcfw1KPIQgNzahDx1CHj2EPHyM0NJOPwslH4OQGBPUIhtUEcBoJ7AYUdLSxw6nbqkX3O1MXe4rn6pntluB0zFIySTQMspTNYtEYbJAl5olsRrtBbQx5w9FALOyL+F0BvysQ8oZTsXRLrhzyhl1Wt9Vgc5ptiVA4n0qnYrFYJBzw+9xOu8uot6hVfCaLTqJopIpUKNqaKZSzxWqxpb3c2tPe3l1r7+/s6evoHujqmRgam5ucXTy+tLO2e+ng6u33H9y58+j6tQ/uvP/47u0nH9z56MGHzx/cf/7ww+ePH714+ujF6vCilSoLsXRJoaumiE1YWt9BSwBQFBqRxQW5EJMv4DAZVFjDYQoKzcThuQSATyBycUQuhsjHkiAslYchcTGE/794WCIfRxQSKGICTUKky8hMGZkpIzOUNLaeI4mbfb352lhtYLQ20BZv0fMUAjydgyYyETh6MxpsRtNhKB4GUDP5JonCb3FmQrFMKPTo1rUbp0/5FCoBDCeHEXUImgFJMyKp2mayupGiaaJomqmaZqqqiaxupsibyeJGQI6gSJFUqBngHMPRj6DIxxD4hibU4WOIQ0dRh47iGpqIR2Cko3BCA5zQgKQeRYNHkeDhJjUGMxHz7Nbj53qy57vy++3pzVJwKmLLaUUKKoGOw4q4PI1cZVTrM/FsOpaJBeNBT8jr8IW84Vwy/3YyVNAdtOitLqvTYbK5zM6AKxByB0NOX9Dp8dmcToPJJBMqeQy9hB92WVLRYC6brpRb28vVWrm1s63aVWvr7+wa7O4b7h0cHxxdmFlYmV85sbi2NLe6sbq7v3/pzp1Hjx59+ujRpw8ffvrkyauPP3795MkXH330+vPPvnv15IuMOaSCgV5AnGToqzz3uCb37vcAHsnhstQqqVwCiXhsEMCjG46QmxBMFBbCA0ICWUigCHAUPobMQ1MEOCofS+TjiHwcwMMCEJ4kIJBFAEUMUKVkUE5hyCkMGZkupzB0TEFEZ+/NVsZq/WPtA125mlWih3A0LprEQhLoMAwdhqHD0Fw0XkYB1VyBQ2OKuoNsEm2w1n73wnkzD+I3oaVNBA2MYkDSjEiatpmibqToYDQNjPq2VDCKHEYWNQLiZqIYQeY24plHMOARFNDQjHnvGOK9I8jDx9CHG7ENTfiGJnxDM/ZwM/YQDGiAURuaaIcaXHRwMRddL4d2KpG9SmK7JXoi7xv1m+NSLh8Nk7IYDpNJIZYE3b5UNBUPJQLuYMAdTEXTxWxLMV0KuyMOo9OoMlr1JqfZ5nU4PU6n22nz2i0+kyFg0Eb0mrhBm7cZRrLR+Vq+NxHozMarhXx7tb2r1tXV3t7TWe/t6hjq6xvuHx7pH5kem1qaX1lf2Xo7tvz0yQs7O2dOnjy4fv3uo0efPnv25YvPvnvx+fefvnzz8tUf3nz725WdS2IUQw2ne3CCBFlRZJg6OJ530LLoJJBMEvM4PJDCJBAocDilqZnRjOSjcSICICFSJABVRKAJcDQ+hgrhqG/FMAdD5GKJEIEiJNLERJqMBMqIdClAkxJpUhIoI9PlZKZXYexOtYzX+sZq/V2FdqfKKgDoHDSRhSQwYFiwEQUeQ/FQeAmZIqEyNZDMobMyAapTZxhrb5cCZCEMJ28maGEkIwI0IOmaZoq6maJH0rVIUAWjqGAUBYwihZGETQDUiOc3EtjHsKxjOPoxNOFwE+q9o/D3jsAPHUUeOoo9dAx96Ajq8BFUQyP6SDO2oRE4fAQ8dCjAZ8+mgksZ32rGs5bxrqS9cwnniN8YkbDY8Ea9WGRSa7RyZTqWiAfjYW8k6o+lo+l8spCOpr0On1ahVUtVBoXaoTMErPaQ3R50WoMuU8imSzuN9aBjNBlYa8vv97VfGOq8PN610Vkaa8kMtdc6K+0dta7+3t7+vu7Bwb6hvoGx/onJ4emZ8enF+ZW11e2drVNnTp+/dPHmjRv3rly5c+7c9YODG9euffjxx69ff/nHL7/+5fXXP3/39c+1eCvnEE4Lp9tRXD9WkKZo2hj2dz1kDJyBQbOwOA4Wx0SgGE0wHgwFwdASNEGMxUvwRAmBLMJRRQQ6hKVBOCoPR+RiAR6WyMMSIQJZSKSJCFQpQJMBoBhPkRCoUoAmBWgyIsPCl7VHcyOVruFqz0C5K2T1CYh0FprAQuIZMAzYiAIbUVwUQYAn8vAUDaTQitRiFt8ok3s0Wg4MKYbjFc0ELYysg1P1cPBtv+oQoAYBKuEUeTNZ2kySwkiiZhL/GJ59BMM8iuU0EeiNGPzhRuR7R5rfa2h873Dz7xpQ7x1FHmqAHzoMf+8IsqEJ1XAMf7iBduiwi00b8Fmnw/ZJn37co5kOmKaClvGgpcNp0NLIYjpdColcNmc6lg57IulIppgqZWO5gDNoUpulArlYIFVIZFat1mPUh6zGpMvS5nP1hbxTmfh6pbDfU7062HFztPPWePfdmd77C4O3F4a2BmpTnW2j3T1dnb39ff2jQ0MjQ4Pjw2PjQ1OTI9PHJ2aWZpc313f2ds7sn7l4+fL7167evX374e3bj2/denTp0t39/Rt37z794osfv3vz58cPXwR0Hu4hnAYGGuEMP16UoWjKVPO7RuPRBj6sGUKixViCCIkVwFDCZrSwGSWGoyUYnBRPkOKIEhxZigeFWCofQ+KhAT4GEOBIEJYoIlDEAFWEp0gAqoxIE+MpYhxJiqdICVQ5QNMz+SV3eCBfHWypD1e70u6wmASyUQQmAsdE4JhwLB2G5aGJLCSWB9A0QqVGrBJzoZjfN1pr58HRIhhO3oTXNJM0zWQtjKZ7W3BQA6OqminyJpK0kSg5RhQ1kvhHCewjOOZRHKuRQD2GRh9ubH6v4eh7h48ePtx4qKHpdw3N7x1CNDQgfteAeq8RfbgJd+go6b1DPj6ry6EbcGpHXZrZiHWzFNmtpNezkZlYIKlSCACilMONBkKJUDQdiOfDqZgraFeb5ByRgMYVUDk6SOaQayJGY4vXOZAOLbTl9zur1/s73x/uuTve88Fkz4OZ/gfH++/N9D6c6/9oeejj9fE7S8M7g7W53vrEyOj44MjEwMjxscnjE9Mzk9NT45MLM/Pry+u7GyfP7J27dP765Ys3/9/2zrq5kS3N03P73rI4M6WUlGKyLLMtlrEM5bLLzMwMMjMzM5NkMcuWzFRVt25dhu7pmZidme7dL7N/eHYiqvcbbOyJX2QcSX8+8bx6z4k8cXQ6m8nkstk8Dse1233ndt9fXDzd3n7/9P6XowNjUVJ+EJoRCfrGw6JMengZL7KOH//lRiMBkJOpcgo9gs5VUJkyMj0cokiIVCmMKGgMFYOlYLDkdLYUYYsRthjhhCMsMZUlRlgSGkfO5CvZAhmL9xIpgy1GWBIaW87gKpm8GIF/SUJyb0Vdf21zb01zeWquShgYTGMHUJj+ZEYAhSkiMQJgRhDClgiCQvj+slCxOCQkJSk+IzY2CCSLIZoSYkVCnEiIE00SRBMF0RA/GuLHwL5RRL4S4MgILCmeLQW5YogbgGcIsTRfHI2NI8NYAh6FxqDQGDQai0LjfNB4NArAoIg+OOIrgIqFGARICMPZ4uDWxMjB9ISl0syjlnLjQJu+r2W/sWw0JyUvPFDJRBJDgqoz0qvSUuvS08rfJOZERLwJCooW+L72E+bKFY1v3gxkZy9Ulh20Nph71c6hLsdoz/n0gHdu8GK273y292Khz7vYf70weLc49Lgy/LQ+ercxdr48vDvYOtPTNjvYNz00MjY4OjU6NTs+tTg9tzizuLa4vrd5cLR7oj02GHV2s8lpMrlMJpfV6rFaPS7X7ePjj7/88u+b22cDfVP1udXBGFYk6Pua5JeOhJTzIlpEb75AGw6RlBS6isaMYHCUNJaMQguHKBIYkZJpcipNRWdGMNgqOluGsKRUlpzGkdPYL5FSmUoGN4LFVzC4cgZHRmeLEaYEYUrpbDmDo2DyYvii3IjY5tzirvKaroq6psLKFHmUhCMMoXECyEx/mCGC6f4keiidJ4AZdBBGYFJoaEB6xtsEmTSUhCipbBWRpQJYERAniuwbTRREgrwYkiCW4hdFEigBjhTPlBI4UpAXDnFFeAYfi3BxCA1LAtA4LAqN9kGhXvmgUSi0DwqN8kGjXuFQWDJAFjA4AWxOokRSFinvz3izWV+231Jxqq7RdNTvt1StVOcMZyW0xCt7UhNHCzKX6ytXGys3Wqu322p22mrXG8pXa0s2myr31TWHHdW6vkbbUPvFWM/N5OD99MjlwohnZexqdeJqZexycehqcfBmafh2eexhdfx5beJ5Y+JxY/xufcy7PHg60rrU17g4PjA9Njo5PLE4Nr85v7Yyv7Iyv7q9vnewe3p8oNOcmHQ6m15vNxpdRqNLp3OYTJ7np59++P6vZeUtwwMzrcWNwVhmJOQbB4vSqEFFbHmj35cFWU4iK8lIJJ0VwWRFMtkKhC6GKVIyVQpTZGREgTCVNJaKzlH8H6IKGltBY8sRlgJhqxhcJZ2jQFhyhCVDmBIqQ4wwpHSWjMFRMLkqtuBtqLQ2PbervK6zsqGxoCIz6o1SEBRC44YhnGAqK5jCDCYzhQCFTYAgNIpJI8fHR7xNiY4ODQojUhUwSwWxIiGOisiNIAtiYN9okiAG9o2CBREwXw5xpASWFGBLidxQiC3EI1w8hYkjk9EgAYXF+WDQr9BoHzT6FRr9DQrj8wqLQlHJiFQs9+MLpH7C/JjoxvjohbL8I3XdflPlZnXRcmnuamXBbGnGen2JaajDPTngGOt2T/d75wbPZ3tdk12OsQ77cJt9qPV8rNMx3m4aa7ZPtXsWBq4XR26Xxu9Xpu6XJ++WJx9WJp9WJ56Wx94vjz0vj94vj9+vTjytjT9vTH7Ymnq/Of60PnqzMmia6V4fVM8Pdi+Oj6/Pr67Nrq4vru+s7+5tHe7vnR4cnB2fGE405jO9Q2dwabT24xOr1Xb93Xd/1mocUdHJc9NrzYX1ASgkAuTHkf3SaIGFbGmt4MsLxWUEIIJIiqAyopjsGDY3gs6UwdT/CpmuoDIj6BwVg6OkcxQ0tgxhKWgsOcKUURlKOltJ5yjpbDmVqURYShpLTmNK6SwpnSVjshVMrpIjiBUFlyWltxVXNRdV1mQVv5PHKQUhSl6AihcgY/LDqcwgIkWABRloLAMiSMIC4hIUUTFhygBhKESRExlyAl0FspVEjoLEiyb7xlL9osm+kWSBgsRVELlSiBNOYIQBzGCI5QfSWTiYigGhVzjs12jMNyj0N2ifr31effUKQBM4dGZ4YHBCTFxCXKKIz09RKSrjYrtTEmYLs1YqClbK8rZqS49bazdrSpcri47UDfaxPu/cyPXi6O3K6P36+M3yiHdh8HJ+0DvTlxc7iQAAIABJREFUdzHZfTs3eDU74Jrqvpjtv10de9iYeticetyafV6bfl6Z+rA69XFj8v36+PPqyPPa6OPy2OPK+PP6S0af14cfVgYuF/ou5vuM450bPS3zg90rC7NrK2s7qztHu8dHB5rDo7PDE4PWYNebXGd6p1bv0pw5T7XOc8/79x//qKpsk8tfb64d1OVW+aMRJch9Dfum0QMK2JJK3pdXE4sJODkJUiK0KBY3hsNT0hhSmCqnIAqELkeYKjonisWPZPHkCEtGZcioDAWNIUeYcoQlp7GVNK4C4ckRtorB+S+z6RwpjSWhsSRMjpTDjRIF5MbE12flN+UUlyZl5EYnZani40XhchpfRmZJIVooHhai8QIAkAUL4+MUSSlRUXHh4b7sYIAkgRApHlESWEqIq4S4MUR+DFEQBfEiSXwlkasgcqQQOxygh4L0YCJTCFIRLAi9wuK+9kH/ycfnn75B/ckHwoEvZ58zUlJzUjMKswtSk97Jw8OzYyObU+JHs5LHM96MpSduVhdpO+qPW2t26kr3G2v03eqruYm7len7tZn7tam79amblbH79YmnzanHtYmH1bGHldHrheHz6T7v/NDDxtTz9uzzztyH3fnnrYXnjbnnzdnnzennramnzfH7tZG7pZG75dH71dH71ZHblcGb5T7vfLdrssMx3uwYbzCONG/2NCx2qxdHx/Y2d48PTo8OdccnJo3OodG79Ca33uQ80djO9Oc2x/3T+z929y0ySVxURNLpgaEsvViApsoInFgiP4XmX8CRVPO+vFBcAhJkJEhGpqjorBgOT0VnyiiIgkpTIHQ5laGgMVUMtpLBllJocoQho9JeIkcYcoQlp7IVCFdOZcsRlhxhSalMKcKSISw5nSNlc2VcXrTIP1MZWZ2c3pxZUJeSWRATFycMjKRxoiisKCI9AqBKcHAIkSrhcGXBARGq8JS010nvosRCThBAlECIFIcoCSwVyFVC3CiQFwVwIwgcFcRTglwlkSeDuCEgIxCkiSAaC08k+mDxr1Cor7755p++xqPwvhzfhOj4vMzc4rziiuLSoty8vIy8rNTsaLkyNy665W3cUGrCXN67+YK09cr807aas476w+bK/eYa63Dv3crMx53lj3tLz9sLj1tz91uzH/aXPx2tfTpc+XZ/6XFz+mFl4nJm8Gpm6Hlt5tPO4nc7i5+2F5/3lu93F++3Z+83ph/WJ+9Xx26WhjxzA965Qe/cwPXcwM18//Vsv2em0zHd6Jqs9UzVeyaabcNth+rGyebmod6h1aVN7anFZPQYjR6D8eLM4NQZHWd6p8544bn89vH5987uaYk49nXMO+OpreBtrgBNlQLsWBL/LdUvjyWu5X95E6YUAqQQKCWRVQgzisFW0RhyMiInIzIyIoEpEhLlZRJOhCUkigQmS2GyjEKVURAZmSYj05UIW0n7L7QveanbYhpTyeXH+Qe+CwnPEcvLo+OzQyUxHHYMg5lAoccQyNF4WIUnhWIhEUSRCHzD/YUCPj0sXJj6LkYVKAglkiVERE6gqwCWCuKqiLxIkB8B8FUEnoLAVYJ8BVEghbgBRKYAQJh4mIwBca+wPl+j8FhAyBMlxb8tzi+pqairqaitLq8pLS4pKSrKy8rPzsiNUajy42LUb+OHUxNWSrMXCtP36kutA2pLX+tOXcmRutY5OeCZG3nYmH3env+4t/zpaOPTyfZnzc5P+v2f9Qc/6/e/O954v7N4uzRxOT/6vDH3cWfpw9bC+62F+93Z6+2Jq7Wxq5WR26Xh2/nBm7n+y4Uez3z3xWzn5WzXzWz37UzP5UynY7bNMa12THboBtq2Whvm6qoHGxo723oGesfGRxc31090GqfZ4DGaznVGp87osjvvnz/87r36bmJqU6l6Exuboj+1psYkCzCIFGC/hgVvyL459NAaQfQ/WisBCVKIpKIyYpncCIShICNSIkVOospgihiCJURYDJHEECkcJEmIJDmZLCdTZCSyhEiWwVQVwlK+tFFUpozKlFOZSipLQWFKyHQVkx3D5iX7+heGSopCJFnCgLdcTiKVlgCRYwmwgkAMxAKsb3yYOFyYUCAO8VMqgxPiZJnpr2W+nDCYKiEiCpARCXEiSdxImBcB8SMAgYLAleLZciJfSuQHAyw2QKFiIMLXGOwrLAjA/v4hiYkpFaXVLU3tzQ1trc0dzY3qhtrm6qrqwsKCgtyi/Nyi+MioDKWsL+PdSFriZFbSekXecUuVqbfF0t9m7mt1T/S4JnpuFsc+bC18t7/608n2b/rDX43Hv5lOfjOf/GE9/bNN87Px4MPh2uP24s367Kfjje9Otp52l++3Fh63F+7Xp6+XJq4WJm4WJx+W5+6Xpq+Wez1L3ZfLfd7lfs9Sv3uuxzrdc9DfsdLWPFxZ2ZRXVJ5TUF5c3tzQpm7uVrf01Va311S1T42vHuwY9DqnxX5pc15f33734ds/7h5+0uou4hOzEhMzLHp3TGikAIOIAWY0kZ9MFeWxxNX8qH+0VkYE5SRYRUai6cxIhK6iIHISWUGmyskUKQxLiCQxRAwDQDFEFEOQmAjKyLAUhsUQLCUhCgpTQWXJqEwJmS6BaRIiooQZ0VROPJ2b4ReYHxReHCKpkSprxIp8gX8Shf6aAMfgYQWeJELjGSg06dU3CA4VHuAbHRFeWJhaU5WXFCcLZiChRKqUSI8gsiMhTiSRqyJxVRBPCQnkEF8McUNAdgDAFOBpJBQB9MGT8CSRb+C7lMzyitqyitra6qamura25s721m51S1dTfVtNTW1xSUlBfklhfkny64SkkOCm2OjO16rR9ISlkqzduhLbYPvdwtjN7LBtsE3TXnMzP/b9/tpPJzu/nR3+YTj5zXj8u/n0L3bdX13GPxz6z/qD94cbz3tr7/fWPp/ufj7Z+XCwcbuxcLMyeb087lkYtU0NGsZ6DRMDuvH+48HOnZ62xda6ibrK4Zry7vLi1qK8lsL8muzc3KTUitzyiqKaqormhvr25sYudetAe/twT/fk4tzuYN9Mb++EVu+4uHz/9P6XD9/+8eHbP0yWq4iot2nv8m16l5Qf5oeliQnMGJIglR6Yz5JUcCK+REsE5SRiJAWJpCIRFGoEhRpBpiqIsBImyylkKUwKh8BwCAwDgTAQCAPx4RBeChMlJJIYgsMhigxmSmGmBGYoaNxYrigzRFEQHpktkhT4hZQFhVWHSstEIfkcYQaVlQRSYvGkKBxRjgWDUTiOD4qK8oF8viGhX4UHCONiVDJpcEpSbEK0QkQhh8M0KYnxsviJIHIiSFwFkSsjcsOJ7ACA4QvQGBgS2Qfg01jyUGn624zqirrW5q6mpo76BnV1VWNtdXNzU0dTY0ddbWtNVXN1TW15RUVpcUVBbnFhZk6Mn19eUMBI+pvRzMSJnOTN6kJLf6t7rMc72X89P+ye6L1eHP90sPH5ZOcn3dGPZ8c/6o5+s+r+emH/16vzP184P+o1F5tr9oV518qya3nJOj+rn5zY7elaaKkerS3uKs5qL8zoKM1tLczsqS7tqWmozimKEaskAeHSIFmENDo+OvFdUnJKUlJyYvK7xNTy/KryvJr6ipb21r7+3onR0aWZmY25ue2KipbX8WntXSPnnuen9798+vzPP/78b1s7Z2Hi6OLCGqvWGoT4irC0cBzjNeybSg8q5Ckq/6GNkhEhBUxSweQIMlkFwyoYjqRQlCSSnEhUUshSEhQGEsIAfDgEhIOEF7QSIhgOgmEEYhgBVsCsRH5Qvjy2PDa59k16dWxKuSK+VpnYIo+uFIXkMfnpZHoinhiPARPwpCg8KEfjxShsIBrLRaGoPq9gn1cULCbc3+91pFLI58jFoclxr4NozHASTQoxFABDRWBGENlKiCkBmeEgK4hA42FhGhoUMrlRUmVOamZVSWVTXUtbU6e6tUfd1tfS3NNY315f11Zfp66tba2ra6uqbCwtrSgtKysuKi/IKSrJyk8OF2f6CXuTXw9nJI7nJi9X5O41V1qHOm8Xxn/RbP6m3//hdPuzZu9bzf632qMP2uNvdac/WAy/uhw/n7s+O+yew4O9yam1oZGVgaGF3v6+6tqGnPyajOzi1My85Ix3MW8iwxQRoYoYSVROSs7C3OrC/HpTY2d6ekFcXHp8XEZGRkl2bklWTmFWdmFC/LuM1IKs1JKMdwWlJTVdXcNDQ7PDI/MdXaPvUvMjo5KmZtY/fvrj+x//5adf/ofn8kNTS79YHNVQq9bsaH0hpgiDSPCM10R+CuKfy5KUcVRfoFXAJBWFHAHDkTA54iVkshwEJXi8nAjJiJAYIIgBgphACCPgJQBBBgIKIjGWzkwLCCmSRZZFxtfEvqt5nVqbkNaUkj1aVL3b0rda1tQTlZBL4yQT4Dd4YgIeisdDMRiCCouXo3ESFDYYjeP7YGg+aLIPioLFBvF5kXKJLDQoO+VtW3WVmM0LhxlSIkMB0FUgQwkxZSA9jIAE4ql8NJHmg4deoWVh4vGR0Zb65qba5qa61uaG9va2ga6O0c6O4ba2/oaGzvq6jpqa1vr69qamzrq6ppListzc4ryc4oLU7Lyo2EJxeINKNpL6Zq4oZ7+t/riz2T4+6JoZvd1cvN1ZcSzN7A/1nUyOm1ZWrNubpo1VzcLC8cLi8eLS/tzi1tSsbvdgc3G5vbG5p7V9pHdwpGewp7VzcnhqfnJpfGi6o7m7MLukILNI3dilObWaLd6TU+vyysHk5NrQ0Fxv31Sbur+uVl1e2pCfW5GTWVJf2VZaXJufX9HQ0NHRMVhXp87IKIiOTkrPLDnTuf/4y99///Pfbu4+r2+eFpU0KFTxfd2jh+vHAjwjCMeQAazXsCAZCcxhScr5/7e1JJISglQgFAERlQCkAEApFi/B4mQEQA4AcgBUQsRImBxNocbTGO9Y/IJAcZU8pj7mbVNieuObTHVG4Xhl017PyK66b66oukESWcAWpZPoyQT4LYGUiIMScFAcDoxB4yNRuAgMXoLGBaCwfB8M0wfNwGKZEBgs4MdFqtKT30wO9i+Njyl8RaEwQ0yiS0CajMiQEOnBAEWIg3lYiIkmIFiAiMURQaCqorK/q7+ypKqqrLamsrG1qauna6S3Z6yra1it7m9q6qqvVzfUq+vq2lqaO5oa26qqGkuKqrJTMjMiYjJDwwsCg3vfJi+UlW+1NK83NsxXlnekvusrL98aGx9qaG4prhht79maXz3bOz1c31+aXFqYWFqYXF6e29zdODJb3AvrW1UNLZl5xSkZufXNnS3qvpyc0qaGjvmZtcWFzYX5jbWV3TOtzeW6dzjurNYrk8ljNnvNZq9W41hd2R8ZmuvuHGmq76oub+lWD3eqh5pb+urrO0pK6tPSCt+8ySwurltZPby6+fTr7//x8dMf7ounjS1NWUVzTFzK+Mjs5twmF4sE4egygBlHFryl+GfSw8r/YctCgsPLCYAMT5Di8HICIMcT5HiCggAoATACIsZRaYkMZipfkCbwfcflp3OFeYKQ4gBZjTSmNTq5Jyl3JKu8P7O4/W1WWZgym+mbDFDfAXAqgZSMJ73Fk97goEQcFIcFYzFALJoQ64OLxODFWJwIjRWgsb4E0J9CFdJpIUJBU01lUU5mS03VzOBghCgwFGaEQrQQAiUEoAYQKEI8kYUDaDgCnQAySCQ6hUwiglw2u6q0qrywvKSgrLykuraqsbWlu7traHBgYmhwsrdnpF3d19Lc1dzU0dTQXl/XWluvbmzqbKhuTpBHiVncTHlES1ZeV0nZYF19T01tV1VVXX5BXXH10tTK/ORSZ2tfa1N3f/+kyXhhNFwuLh0NjSwPj65Mz+1u7Oo1eveRxto/PFdZ3ZackhcRmZSbW9nVPd7fP93RMdzfPz07t7mxcXyqsZnNXqfzzu1+cLnuX2IwnO9snS0v7o+NLPb3TNVWtre3DLU09zc29FZXt1eUtzQ29AwOzB0dWYwmr/vi6fH557uHH9wXT+ubp2WVLW+Ss5bm1rfmN7k4JJjAkAGM1zDvDVmUjoT8XwUZAFUgpCKRImFyDIUaQ6HGUpF4Gv0Nk5XCYqdz+WlsXgbPN9cvoFKsaIlJ6H2bPvguqyvmbYs8tsZfVsD0TyVx3uCRFDw1A0fJBihZIDkDIqYQoDdYKAEDJmDBOAwYh4Vi0UC0D16BxofhCX5YrC8AiIgkXxKJBhDEgf6rC7Oj/b315aWTvb1xAaESmBlOpAfjyQE4kgALcTAAgicgIMiEYRaVyqRSaWQYIuD5bE5WakZJQWlRfmlpUUVNdWNzU2dP99DQ4OTY6OzQ4GRP93B7W29ba09LS3ddQ2d1rbqxob2ltqWxtKa1prmrtbuve2Cwf3RoaHx4ZGJ6enFhdn1z7VCrsa2vHQwPzzY0ds4tbNmdT3qjd35xv6dvpq1zrLN3cmZmY3/77HBPvzS71aMeKs2tilUkxsek9nRPbKwdT46vtKuHhwfn9nf1Dsetx/N8efnB633v8Tyfnz+aTJ69Hf3q8uHM1Mb87HZpUWN763B350RP92R/78zU5PrhgdlivrJarp2uh+vb7x6efnpBu72rr6nrTMss2t44XJ9Z5WAowXi6DGTGEHlJ5IBMJLSM/SXaFC4vhctL4nJTBIJUgW+qwDdL5F8UElYaJi4KDC4JDC4OCC4PEfcmvpvIKhhMzWqJiasMk+RzhTlUVjZEy8ZR8gFGLkDPA+i5BCQHoGTi4VQ88S0OjEcTEjBAAhaKw4JxWGIsBlJhABkBCiOS+DgcC4sNY7F8yWTsV//ky2Yuzkwdbm9ODw6Md3UnBUskJEY4RAvAwQIMxMEADAyeBgAsMolHo/LoCI+OcKgUBkwEsGgBh5uVnllX01hSWFFWWltb09rU1NnR3t/fNzY6PDsyPNvbPdauHujsGunsGW3tGGhq7mxt6hjqHV2YWVtb3l9e2llZ3V9Z3V9bP1xc2lle2l1fPTg5MhsMzuNj4+zcWl//5KnGduF5Mpk9W9unUzNrXd0jzS09anXf9PTy/q5Ge2xcX9rqautNfZsdHhKRnVHc1z3W3NBdXdG8MLt57n54oev1vPd6319cPOl1roM94/am9uTIatC5R4cXx0eXOztGJ8ZXd3f0Fsu1y/VgtV6fnz8/PP70+P6Xx+efb++/d1087R2aGlv6c/Orjg8MC2PzXCw1CEeTg5w4WPiWHJBJDS3/B7SZvsJMgW8aX5DK42X6CvNE/k2RUWOZ2b2JSQ0yRWVIeLEoqDQwpFasrAyRFotC8gX+Rb7+xVxhDpmRQ6TmEii5AJIL0XJAWgaenIYjp2HJqVj4LQ5KwoNvcFAiForHQnFoKAZDlOBJEhIlACTRfFBUNEoq8gvm8zFffQXj8SN9fdqDg4ne/pbyyjj/UDGRHkQg++KIHBzIwBEQHIFNIvGpFF8a4seg+zHoAoTKhmEKkUDAvGLSaDlZeeqWrsqKxqrK5urq5qamzvb2gd7e8dHRxfHx5eGR+Z6B8d6hiYGRqZHxucmJxYnRuemJ1c3107194/aObmdXf3RoOTyy7B2advYNWztn+0dmnfFCq3PNLe5s751d3nywu251Rvexxrq5oxkcmW1p7a6ta+vqGlycX9OdGGxGx/Getq25K0oVJ5dEFuWVD/WPnxzqPeePnvNHt/P+3PXgvXi+9DwvLewmxGVkZZSWFNWXFNWXlzYVF9Wr1cP7h2a7895sudKcuTyXH5/e/3r/9NPd80/3Tz9d3X12Xjxp9K6+obnismbNoWV+dJ6FgoMJLBWRHweLkuCAbFp4JefLNiqNy0vjcNO4vHdsTiaPnysQFgj8CgR+uVxBBpuTxeHn+/pXBkvaIuLaoxLbI+IaxcraYEmVKCSXyswlIXkgJZtAzgapmQA1A6Cm4SnpeEoajpKMJ73BQUkE0mssqEIRlGgg7Bss52sUB4Xh4ghUFJqMxTCIIAICuD99zUGQscHB/Y2NporKiuy816IQMYkRAJAFeBIDB1DwBAQE2SSSAEFETIY/k+lHpwuoVDZMQmCABOJwaDQRhKurGvp6xurr2qtrmmvr2ppberu6x/r6ZoaGFkfHl4dGZ8enl2YXNxaXt1eWd9ZW9lfXjzd2z/aOzQen1r1j8+Gp9Vjr0Bo9OvPl8Zl7e9+0savXGr1a48Wpznl199ntfTZaL422K63h/OjYMj+/0d0xVFvV3NrYMTM2d7B5aNLZ7Bb36bG+o60nNipBJY8pLa6eGFvSn7ku3I9u573F5HU7770Xz8lvcjBoChFkk0lcLic4O6di79B87vlodz4azNfeq+/uHn6+vv3h6vb7y7vPl7efPdefHO4nx/nTyZmrvWtseX53uHOYhYKDCUwlxI8l+iXC/rl0SQ035gu075isdwxWCpuTyuVl8PjZXEEuV1Ag8CsSiPL4fgXCgIogcYMkouv1267Y5M7IhOZwZW2guEYUkgPTcwByPoGcQ6Bk4MkZBHIGnpKGgzMIlHQCOQVHSsRCUWhCDEzNCAlLCZfEBAaq/ANENDoNhyOhUAgBzybDTCKRgifIQkJbGxsqSkra6xuGWtVpEpUYogcSyDwcRMXiiRgsQiSyYZhPpQgZdD8mQ8ig8xEqi0xCYJBKgkgg6PM1is0SjI/NjY3Pt6h7ahvamtW9XT3jfQMzgyNL41Nrs/NbC8t7q2tHGxvHW5sn25unmzva3UPjkcZ2rLUfaawavUtrcJ/qXHqz12y/MVqvTnWurT39yZnTaL3yXH/yXH8y2a7t7geL41ZvvDg7c6yt7vd0j1aWN6hbutZXtox6++LCxtrqrtVyfnJsaGxoj4l+Ex2ZVFbSMDu9brNcXnqejXq32egZH13ickL8/KQBAfLUtAKtznFx+f7m/mer40Fnurq6/cF5/sHhfu/2fLy4/HTu/eT2fHSev/def766/cFkuTo9tpTllrPQ5CA8QwHyX8OiJEpgLl1axf5yDzmdzc3k8LKFfoVBwfn+Afm+ohJRYHVIeHVQeJlvQLlfUFVgeINYqY6Kb1G9blJE14fL64LEdX4h+TAzi0DJJJAziUgaQE0HqO9wcBpASQeRVICSCJGzhf7tKWmDlVXjHR2z42MTYyMTY8PZmalEApaERVPxOCGNxqdSSWgMi0Ityc+LVak6GhpH27uyFNFhIBKEJ3OxIIzGkvA4KhFiwiQejSpkMXyZdB6NyqbADBKEwCAZAkgAAOCBV1+jpeGq2ZmlqemFnr7h/sGJ4ZHZ8amV2fntlfXj1Y3jjS3N1rZ2e1t7sG84PrLsHZoOTiwvaF+46kwXWsO5wXJptt/Y3Q+O80eN3r1/bDnWOs4vP3hvPjnOHx3nj46LJ6vzzmDy6gzulZX9dvVAcWHl0sLa48On/X1tb89IT/fwzvaxw+7d3joqLa6LjU5OSsysqmhemNt02q8tpouF+Q0eN4BK5QkEIWNji+fe55v77x3u541tff/QotFyc+799vLm89XtD5c331/efH999+Ptw8+P739//+1ffvrp35y26zDfMC6OEoRDlAAvgRKYjATnMKQVrC8XPzk8Qa5AmO8nKg0JLQoIKvQVlfoH1YZK6kKl5cKAcmFgdVC4WhnTroxrEKvqJaraUGlDoLhRGFaG8DMJSAqBnAIiaTCriB9YFSKrCJVn8kVlEoW6IP94delcdzbW1aUMCctISulp75ydncrOzcBjfQg+38AYtB+drgoOhlBozJ++riwpGR8YGGxvn+zpy49JCAURfxyJjQFIaAwMABQixCSTuAhFwKAJmHQujcogQVSQAIM4iIAlEvAAFgdgCZhvMJHy6PnZ1fW13ZWlnYWF7ZWV/Y2t040tzc6efmdPv3doOjy07O8bDw+tR6e2Y61da3Br9C6Dxas3e/Rmj8l2/ZIXO63Ouxd9LY7bi6uP/4X2/NHufjTb7vRG76nWMT2zXlenbmvruTi/vb/7uLtz0tc72trS3dszsr+nsVkvpqeWykpr097lpr3Lratp3Vw/cNi9I8MzkZFJLS39V1efHh5+Ofd83Ng2TM3ujE9tnWjd13c/3j/9dv/06/PHP3/87q/f//Q/fv7tbz/9+p8///a3n37815ryJuI3BD6WHIanRwDceKIwmRqUQ5dUsL9Em88XFvCEeXxBiX9gWWBQsV9AqV9gTbCkIVxe6h9U4hdYHSRuV8R0qeLbZbFqRWy9RNEQImsQSYrowkJeQLUkok75Os9f3BCT1JGe25yes9Tbvz01dbC9brXo97Y26sorC9Kyu+rVo10DXS3N5QW5EAYF+HxDQqMYICCkM0AfNPZPX1eXlO6urA6q22f7h4ri3wYDVH88zMICIApNAggUEkQnExkUEgshs2kUJhWmQHgYwEF4DIBFAVg0hMWRCSCdREEgSnzUm42Vvf0d3c6WdnNDs72r3zsw7R+ajk/tJxqHVuc+03tONM6TM4fW4NLoXWfGc43eZXHc2N0PerP3hajNdW93P5hs147zR6vzzmy/cXmeXZ5nx/mTzXlncz+a7Hc2x4POeLF/YBwdXaioaFpd3X1++uxyXm1vHQ0OTHSo++pqW/v7xo4OdWday9TkYkO9Oj+vLC+3tF3dpz21nLsfHh9+frj/1en4cHDkml86nZk/Wt0w7Ozb7x5/f/r414/f/cvnH//t51//87c//6/f/vifv/z+959//U/NqU3ICaCgIF8cWQIyYmB+AskvhRKUx5BWcb8syIVcYSHHN5/HLxL6lYoCSkVB5X7BtUGS+lBZuX9wqV9QdaC4RRLVHZnYpUxol8V2q143BcubAuTtstcDSVlj+eV9BRUjVc2a+bWT5Y32usbx4ZGhwYHejo6Bzq7uVnVrfVNXa8f85Pz+xm53U1NdURFCwFPxOBqBwKOQuRQKBY+nQdBId/f+6mpJekZjcWlOdHwwhPiDFCYOgNAYEMATIYAKQzQYopGJNJhIgQAQhwYwKALWB8CiiHgMGSCwyWS4h/+sAAAOK0lEQVRfBiOAI+AjvNQ36Qc7mr2ds8NDy8GR7ejEpjlzas5cp1rHidapM3gNpkut4fzMeH5mvNCZPHqzR2fyWJ13LxQd549294PNdf8C2Hnx9PLT+eWHF2vNjlv7+YPFcWOx3Zgsl3t7OnXboFo94HJePz58Z7d5d3ZOJiYWO9oHqqqaysvqXgw+OtIvLW3194/V1jTXVLeMDM3q9Rcf3v/58f43q/VxZ986PXcwt3C0e2B/ev+X73/8j59//dtvf/z919//9uvvf//xl3//4ad/e3z+taW5l4Sn0HGwLw4OJyAxZP5biiiTFl7EVtTyv3w3qpgjLGYLCnj8IqFfmV9gmV9QlX9obZCkLlBSLQypFATVBkpaZDGDbzJmcspmcksnsvLKQyQZXFFOkLj8dWJ/dd1we3drddPkwPjp3vHh3tHy4urs3GJactrb1wmN1fUdzeqBrr61hVWjVjc3NtrT0pSeEC8LCEBweDYEsYhEBgnyYzOHOzs66mvLs7OaSkryYhNCYbo/SGHhQRCDIeCxIICHIZBChKgkIgwCEB4HYDF4NAqLeQXi0BQiwEHIfkx6EJcTwheECf1FbH5BduHhnnZ/X6/ROk80do3OodE6tDqX3ujV6i4M5mut4eJY6zBYLg2WK5Pt2my/efHV6ryzOG7t7ge7+8HqvHN5nq3Ou5e51XnnvHiyue4d7geX58HquLE5bh3OO63WOTG+0tDQvb19+vz84+3tt3bH9cGBfm5uc2hoqqmps7i4uqKiobt7eG1t7+BAs7mxMzUxp27r6ekZ02odbvfj09PPD08/2533q+unJsv15x/+5fc//v6Xf/5ff/zx919//Y9ffv33H3781+8+/7PdfvsmMYOAgRA80RdHCsNTooicZGpADl1cwlJUc760tpzjV8bxKxP6lwcEVQQGl4uCK0UhdcGShhB5lSikVBDQJI9Sx7xpf5NeF52UFSSOpDPDiCR/AliTlb0yPT0yNKhuU6enZlaUVm5v7Oxs7Z0ea6+8NxMT05kZWT2dPb0dXQuTM9r9I5tW19nc1N5QN9nfV5mbyyWROCDIAgAWTOIj1OKM9ESFoiglpbumtiG3QEzniADyS0HG47FEkEAEQRIIEgEQxBMIWBwejcWi0TisDxHA0ikkAYMWxOWIBQKJUCj1F0n8/f35furmLu2p9fDAbDR7NWd2o9mrM16cGc6N1muD9VZvudIYzrWGc73ZazB7zdZrk/nqv6vxy/O/9X35+DJxeZ6trjv7xYPdfW+1XTvst2ajZ33lqF09ODGx5Hbf3d19urx8ttkuj49Nq6u7c3Nrw8PTanVfXV1bVVWzuq1nbGx6YW51anJhZGR6YX5jeXlnd0ejO3M47Dfn5w83N99++vT79z/85fMPf/347R/Pz7/cP/z48PDj8/vfllcORX6hOB8CgoV8cbCYQHtN5qbSRNm04FK2opYb+w9oRWVsvxKOX5mvf7lfYLEgsMQvpDJUXi1W1UREt71915CY3JKeVR7/Nkbgz8cBTBSaTwCEMFyakak/PrUYLDaLXXOiHewf2trc3ljbPNg7vHB7BgeHpVJ5XXXd5MjY1uKK5VR7ur2TnfI2PTGhu7GhpaLCn073hcksAGBBEAWLLUlPH1GrUyIiu2pqe2rr5VyhP0jh4CAAhcLh0BABDxEIIAEACQAeh8dhsFg0BoNG4XFoEoRnI2QRixHK58tFIqW/SBbgJwkQif2DQwPCp8aW9GdurdZutnmMlguT1XtmOtcYL3SWS731ymi/MVguDWavweg1m69s9luj5crmun8x2Oa6d148vRjsvHh6+dO1OG4tjlur+97ivrO57p3uB5v12mG70Z7aR4bnBgamtFrbzc3Hm5uPHs+jxeI5OjLs7p4eHJwtLm5OTi4ODU319Y52dQ719oz29413dw21tXYPDoxPjM+PDM8ODU5PTS4vLm5vbBzt7+uOjkzHJ2aN1n50ZN7b0x8dWUrLGkECieCDQzCgEEeWQ4w4Mi+N5peFBJRx5A2+X54eSKXzctl++b6BhQEhxaHS6qj4rpyinqKKkbrmmc7ume6eodbW8a7ugdbWBKWSDOCpZJDHoglYdEW4ZH15zWy0XnlvnHZXc2PL8ODI9ubOmUbnOff29vanpWYUFxZ3q9tHe/qnBodGurubqit7W1umB/qbysqECOILk5l4PJMAkH18okJDdxYWUqKj81JSeuobYgNCA0AKFw8RsVg8DoPHYQhYLIjDA1gcDo3BotBYFBqPRgN4DJUI8BhIEI8TLhDIfIUyoVAs5ItFfuGigEBBgEocfbJvMBpdBrPT6vBqjU69xaOzenVWr8lxa3bem+w3Bsul2XZjtl1bHbcm27Xe7H1x1Gi9elH2xd2Xntnmurc4bg3WK731Sm+9sjhuna6Hc9ej2ehdXdkfHJze3dWen9/f3X26u/vkct1qtVadznZ6atJozMfHhu3t483Nw5Xl7eWlrcWFjYH+8cGBiY31/eXlncWV3aXVvdW1g83N4729M43GajF73c57z/mjy3l7emIeG50NC5V/89XXEBrHxEEiPFkGMl6T+O+o/rmM0ApuRIPgy1fMl9Rd6519S929PdU19YVFk30Dxzt7e9t7ZcVlkXJl4uu4wd7e8aGhwd4eeXgYRMCBIJZJI3MZ9GC/gL7OPrvVfeH2nhydvkl4k52ZMzE2eXx4crh/1Nne1dTQXFdd19/VPTk0UlVY1F5fvzg1cbC+ajg4aC4vZ4OgL0zmgRALT2ADAAeC2qqq1DU1vS0t88MjacqoQAjh4yEyBovDoAh4LIDDgVg8AYPFodBYHxTWB03AYEgAjkEhCVj0QC4nhMsN5/PD+LwQPjdUwA/19Q3xDRBxRCmv39mtHqvda3NcGcwXerNXb74y2m7NjrsXPGbH7UtjbLL/18rHYLl86af+m+7L02y/MTtuLfYbk/3mzOzVmb1nxguL9dpuuzUaPCcn1pmZtd1drdl84Xbf3d5+e3n5bDa7jUbnSwwGh8Hg0OvtZ1rL6Ylxa/Nwbnb1YF9rt3n0eodGZ7c4rpyuG5vt8uLiwet9dLsfnc6H8/Mnp/Pu4ECXkZGHxQDf/OkrCI3lEEiBOIqMwIgnCd9RAnMZ4gpuZP0/HOe6817NjU6Mj4zsbG3Nzc2vLK/v759oz4zZ2QUiYaBcpuzu6B7uG+hr7wwRCmEslorD8shkEZ0pZHCKc4rOTvR6nWl8dKKupr6/d2Bzfau7sycp8W1lWWVfZ+/izPzpwZHhRFNZVFyRn7+9vKjd29Hv7+enpDABQEih+lNpPALIh0gUH5+MhPj50ZH1+bnTnZ2K9OwgIiIkwGQ0DodBvVhLwGDxaMyXaPEMKuzLYgRy2cFcbiiPF8zlBHLZQTxeMN/Xn+MbxAvgUTmpbzPPtNZL77PNdqvVuS22B6P5Tme61FkudWav2X7zgtNkuzZar/Rmr8l2/dIwG61XL9+/rHRfVLa57u3njybHrcF8qTd5TzUOrcapOXUcHBj39s729s5OTy1Go9vlur24eLDbvVbrhdV6/sLVbHbbbB6b9cJkdO7tnup1NpfzynNx5/E8nF88XHgePJ5Hu/3KZrt0Om8dzodzz0f3xXuD8byutg0AyF995fPq66+IaDSPQAoF6CqAHU8UplJD8hjSEpaqlvslWqPVNTQ00a7ump2a39s+2Fzb3d080BzpBnpHersHe7r7RwZG6itrkqJfB/N8ETyBSSAE0GjhPH4wV/A2KmF5ZmVqfLaro2dqYmZ7c9dpPx8bmQz0Dy4pKBkbHD09ODbrDDNjE/FR0YqwsJGerqPNdc32dk5SEgsEBTDMh4h8kMgFIS6RmPv27dLE+P766unuTlNRWQhMF+JJVDQOh/LBYlA4DAaPwWJRaIwPCv3KB+ODJuCwRACLwBCPgfhz2UE8bhCH489iitgsEZvjz+GL2IJArr8/249BYUnCldOTi7fXH/U6l1brNhqvNGcunfHCaLnSm7xm27XRcqkzXNicD2b7rcl6Y7Bc64xes+3WaLk2mC6Nliu9yWN13NmcdzbnvdP9aHfdW6zXFuvV2ZnrYN+4v6vf3zPs7pwdHZr2dnUnR2a9zmU2XVitXpvNazafn53Z9HqHweC0Wj0Ws3t7++joUOewe13OK5fzymm/spkvTfpzi8njsF9fXb6/vvl0dfPJ4/lgsXg7O4cYdO6rP6FQr1Cob76GUCgBnhQO0KMg3huyfxo1NI8hLWFG1HD+Ee2FzuA4OTxbnl/b3T7cXN9bWdlaXFpfmF/Z3trb2dlfW1lfmllIjkv0Y3MRAEQAPJ9CDuKwQ/m+8Yrog/X90wPN8uLazNT8wtyyTms6OTorzC9prGmcGp0cGxrtVnd0t7XXV1bmpKU1VJStz82c7e5U5+ezIciPQvWDyf4UJJjJCmKxCt69W52e2l1Z2l5eqsrJC4HpfngSgsbhUT5YDAqLwWDRGAwKjUGh0T4oDApNwOGIAJ5CBFg0ipDN9GMzhQy6kEn3ZbMELLaQyREyeX4sXz+mkMfgUokUKkwryi9bXdnb29GdHFn0unPtmUtv8Jzpz89052brtdF8dWbwGMzXetPVmcGrN10ZTFdG87Xe6NHq3Joz16nWaTB5TZYri+3a5bp3ux/s9mub7dqoP9ec2DQn9v1d/cGe4ejAtL+rPzmy6DQOrdZmMLhMpnODwaXV2kym87Mz2+H+mebEaDG57DaPxew2GZ1GndNuunRZby6cDzeXHy8vP3ivPng9TzbzRUdbL4vGwX6DATFYEI3C+rwi+qD5eFIYnhZD5CdTAjKQ0FyarJQVXcNJ/ALt/x//743/j/b/2fG/AQjIED2Px6IKAAAAAElFTkSuQmCCAA=="/>
          <p:cNvSpPr>
            <a:spLocks noChangeAspect="1" noChangeArrowheads="1"/>
          </p:cNvSpPr>
          <p:nvPr/>
        </p:nvSpPr>
        <p:spPr bwMode="auto">
          <a:xfrm>
            <a:off x="155575" y="-731838"/>
            <a:ext cx="1343025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zh-CN">
              <a:cs typeface="等线"/>
            </a:endParaRPr>
          </a:p>
        </p:txBody>
      </p:sp>
      <p:sp>
        <p:nvSpPr>
          <p:cNvPr id="13317" name="AutoShape 8" descr="data:image/png;base64,iVBORw0KGgoAAAANSUhEUgAAAJ4AAAC1CAIAAAAhjNHZAAAgAElEQVR4nOza51caaNc/+t+b89wzmXsmM5lUe0lPjDU9sXekNwGxoYCK0gQVGyoqTbFhAWki2AUVC4K99x7T2yQzk+k105Pz4nnOOSv3+7POWmf9vn/BtdZn7evaa+/rf7393/n/af7X/9cH+N/5fyv/Q1silJNpxScv+YYhkpKYPDyF6wdMAKBTeRUqpW5EpTe3G6e7+me7+me7BuZ6BuaEEiUWnzo1sza7sDq/uDK/sJSVzz/nGeFwMtjGyffQiQsfHHL65OiZ9w/anbroHQFCRILgCnVHba36ktuN6enZL7/6dmxqcWZpZ3Jp2zAy3dln7h0YHhixDo5ONClbT1/wPGrnctTxvLO7v4sPyM4DdOJimMMF32POF+2cz5+7eBkAjoaiYm4FhCAw+K6+/j5T98SYbswsmbRWjI1UjgxUqmRsQWncYJ+4t0NYI84qyErOY8cXZOPK8nBTporP9tpe7Gvvrzd9fl+/vyzfnGvUNlJam+ktcqaykV7IQXKYcH5RQm4mgk2D5DDhHCY8mwFhM6G0DEQiAYKNAcXhIQmxUWhkECuT2CyrUiqbZGpNgVAOIxT7+EGv3A4LA0df8w/z8Q3AEpLz+eU1alVTW5umuyenuAQVE5eaQRdUVOm6ernimkSmiJDZXN3at7z39fNv3955/ufs1tdLd7+fXnu2sPFkaf3+8trezPzaw0efj0/MTc8s/PLz69XV7eXVOxu7T569+un5l98r1a011TWDA8bZuYkiXu7AoOE/aVl5FWe8/P1BMQQmL45WFAglwONokoaOUrEyh1ujbjPrusf1PRO9gwu9pvmapjYEhjg2tTK7uD63tLq4sppbInY+H2DnEmzrHHDY1uO9j+0/Ouzy/kFb57OeYVHw8CiotFGtUfdccrsxMmL95rvvJ2YWF1Z3ppd3TGNzXf2jhgFz35B1yDKl1HZc8r5+1Nb5uPNFhwu3nb2ibN1B9u4Ah4u+x10unHA8c/q8VyQICUXF+AaFgxHRPf2DPX0dg4PyYZNwsK+4t71goKe8pTm7oSa9Q1c40CtRNZbw8tM4mfh8NqYoCznYUXRvpfnhumxnofrprnpjpnpjtq61KU0rz5DVpVXwE5gZEQwKOIuOyGWhxeVkcTkpj43KYoAzGRA6DU4ggBMTEYkERDwegEEF52SlNDfVqFRyuaalQNQESyq+GYL2vBpw3S/sVkikb1hkfGpabmlpXYtG2qJRtLXl8UqxcYmktIwyfoVG35kvrMRTS/HUOonauLjz1ZMv367e/XFq/cupzS/Glh5NLd2fXdrb2Lq/uLS1s/tocnJhfWP7px9/XV3dWl7bX99+9PSLH5++/Eau0FRVVPZ1d1gtpvwCVt9A9zu0tKxSWnb5We+AGxHRBCYvnlYcgkgCIJNZ+eI0ZnE+T6rttCpahzTtlnbDtL5nvFHRDUUlDlvmFpa35pfWlpbXS/h1Tmd8bZ0DTzgFHLb1ev9jx4OfOh84aGfncjEMgAgOB5cLa3p6zZfcbnd1DP70849Ts4sLy9uzi7sjEws9A6O9A8N9Q5Yhy5S2vffKzYAjJ5yPO51zPH/T1SvKwQPi4AF0dPOzOXXxmMPJk+c8woFwKCrmdmB4SCSk0zDQZeho76zRtmS3qhltarZloLKrtVBanaZuZg0YKrt0lfyiDC4nkZuNK+GgDK2cO0tNT7ZV+8v1j3dV6zOVKxMVOllaiyxDKiFzWLCMlAhqKjAjBcCiwSr4qc0NWSUFsZl0CJ0OZtBhiQmA5GR0chImAR8VDffPYhLViga1RilraSmsbMJmCIMgie5X/a/7hwZHgcIg0CQaLZvHa9C01GvU6o6OYoEAG5eQTKYUl4hUrR15QiEuozApu6FGOzq99mLv8euZzZfW5adTWy+tyw9nVx+NT2+tbz6YXdhc3dgfn1pY29j94cdflpbXF1d21jbvP3v53bOXXzfJFBUCQbtW1dWu5uRS+0xd79AyOKUUVsm5y0GXg+CJjJIEBi8cSQ6Kik1jFNOyS7l8aZ28U1SjqW5slzb3NKoMEmkrHJ1kNI0vLG8tLK8vLa9V16ucTt+ycfI/7uR/2Nb734dcD37q+sEnDkfszoREQEMjoXmF5aOWeU8P/2Z5++vfX88srCysbM8u7VpnV3pMoz39I31D1sHRyU7DoH8I4IiN03Gns84Xb5y6HOXkDbN3j3J2D3Q443nc/ozzKffQSBgSGx8YFhUQGqHvMnR0der0NfVSmrKJqpWzBrsEw4YKmZQmq6d26Er6umqrRSwBL1XESxYWxnQpM+8uy55uqx6sy17c020v1syNlrXK0mTVqcUcbDYDzaAg6BQwnQKiU0CFnJimOlaViMKkQahUIIMOjcOHxeAh0dEgDDIYDr5NS09QNkvVGrlC11IqVSWyawNhpEs3gm+FRIUAoWEQKJHOyCkra2hpkapUzXp9sVAck5BETKNyecImhZpTVhJLK07KbqxpHTXP76/c+Xpq47l5+fHcna8m154srD8Zn9wcm1icmF5YXtsetU4uLCz/8OPPs/NLs4vryxv7T15+8/TFq8YmeaVY1K5VqRV1HE5631DnO7SZBeVkRsE5nyBvf0g8rSiezotAp/pF4FJoxfQcPrtAzBPLGDmCvOIagUQlrmmpqG2BIBL0nabFla3FlY2V1TVFS8epi342zr7Hnf0P2/l88MnJjz49/cEnDodtTgaGgiKAcCa7YHpm/fLlEKGo6fWfv80srswub84u71lml3uGLAbT6H/T9g6Yw6JgR2ycjjmedrx47aQPwMkb6uQFcnEPdjjtfdz+rIOLW3A4BB2TGBwB8g0K03f2tLe39/Y2K5uzWxUslZTe1swx90natYXyBrq+pbCvq7qhOkfAI1WWJ4mLcJ0KxsM15cM12Z0l6cu7rXtLddPDpco6oqQsnsNAcJhYBgXOzIBQUwEZKZFsOlxURm6qY+fnYCkUAI0KTUwA4nAQFCIKDQ9GQv0y0mIV8lp1S5OiTc2rVcQzqsMxzCshSN8IRCQCG4lApbBYeXx+Q4u2TqmSteqKheI4YiqFzi4uFVVL6zilRSR2eTK7vkptGpnbXNp7Ob39mXnp0fzeq7HF+zPLD2bm9kYsM5bxmYXljRHr5Nj49LPnL2fnl+aXN5e39h+//ObZ519JGxrFFUK9VqFR1OTmUoym9ndoE9Iy2Vzh9SCo243I2PRCQmY5MIZ6KwyTQi/JyOKn0ouzC6s5hdV5RXVCiaauqaO2qQ2MTGhWdyytbi+vbqysrnf0DHheC7dz9Tvh4n/Y/sqBQ6c/Onzmw0NOB484+gVHhUfB0zLYc3Obt28BczjCX//4bWZhdXJhfXpxxzy92DNoMZgsfUNWk3mif3gMjMAesXE8Yn/S8fwVZ88wBw+goyfQyS3Q/vTl4/Zn7Z0vBoaBo/GJ4UCYX3BYs0bb1q4bMKk7O4q62zhtSlaHKsfQVtLeWqBV57Sq8zp1gsaabJmULZemyyTJPerMJ5uqe8sN+8v13z7rubcmnxkub2lIlVYkCnn4Mm5MXhaSRQezGRAWDcLMABfk4CTCdF4RgUIB0amI+FgAFgtGIgE4dDga5p+ehm+WVyvU0uZWRVmdMpldH0uvwKYVYEgsHDGDkE6j5nDyBYLmto56jaZZry+TVCen0xjZeUWlosraal6lgFFQRWLVSpQ9A1OL05sPp7aeDc/fm1x7OjixNTa7t7jyYH55b3x61Tq51GUY7uw2LS5vTUwvziytLW3eefjiy6dffFXX0CAWC7QamVIu4eRSuo3ad2iTM7KYeaU3Q6Bu18Nj0nITM8sgcYxrQSgyrSQzX8LIEWUVVJWJlYW8Bl65TNrUIdN0o3DEqjrF8tru0urmyurmwPDYdT+wrcttu5OBRxyufnj43L8/Pf3BJ44fHna46R8eHgVPIlGnp9ejADHplPxf/vh9bevO5Ozqf9MaBq29/aN9g2OD5snB0YlofMIxW6fDti52Z3wc3UMcPKPsPaIc3ALtzlw+5nDO1vG8X1AUJjYpEozwDwmvlynau/Sz872LC4pJq3hltv7BTvvkaDWHDTUZBcom1ri5WS0rWJpt2V5t2VtVPt7RPt5U7S7UPdxs/u3bkad72kWLeGOu4eGu7sGeftBYIhHFsuiA4nxcQU40gwLKpMJYNDglBZhEiEgmALDR4TgcDAGPjEGHomC+GZRYpaJO3SJT6tTCRnUGV5ZRrCBzJAnUwrgUZnpWbmZ+YQFfoGhrl6pUzXpduaQqhcpgcQqKy8USaX15jZjK4SfTRbXqHtPU4tTavdntz8zzdy2L9/ut68MTm1ML+8ubT+ZX7vcNz+o6hzp7zRMza5bJhemFlaWN7QfPXz58/rJGWldZIdBpZM2NFfn51G5Dyzu0KdRccgbnekDUWR9/TEp2MrscmsC4FoyMT+FQc/iMXAE1q6yitkVU2SyqbFbr+mWaTgQmkcurWFnfW1rdWl3bGp9aDAPiHU8F2J8MPO58/eCx8wc+cf3wsPO/D9ne8A0FgJH4ePLk1Coelx4fS/vpl1/29h9NTK/MLe+OzS4bh6w9faN9g+ODo1ODo5MEMuWoreOnJ5ztT/m4eoY7eQHt3QH2boH2Z68cczhj43Dmln8ELp4EgCADwwCVtQ26Dt3K+tDnn489f2L44rnp528mN5c1zPTwNk2uWsZemdXrlNwpa+Oj/a7PHnb/9OXIlw87H20p91frX3838u3z3jvLjdsL9Z8/6vnp27HFWWljHYmWGlKchynKxdJTo9KJkZTkyKS4sMQEQEJcBCEBFheLgsMiYtAhcMiNtBSMQl7XolWq9VqJQptZJi+u7aFypcmM4mKxtKBcxCosyi0tq1erpCpls05bLqmg0Jns3IISvqS6qZlfV8ksEKRlihs0PX2j02MLu5NrD82ze6Nz+0bL6tDEhmV2a2Jh3zy1bRieb+kY6uofm1raGp2an1lYWVrffvT88wdPn1fXVldVCvQauUwqKiykd/0HbTIli5zBuREIOuPph0xikrLL0aSs66EodAI1mcohpLMorEJBlaxMWFfKr25S6GoalNExSQx2wdrG3eXV7dW17dn5NRQ29ezFCOezocedr318/NyBT1w+Oux84GNb7+sBEUA4Ao23ji+mpeYCo3Cvvv52/97jyZnl+eW9yfk14+D/0A6NTg9ZplKpmUdtHQ+fcLF39XH1DHXyAjp5A20v+NuevXLM4bSt06lbAaHR+MQoKDogFFAmkug69Ovbll9fr//z1+rfv6++/WvrxdMRCjFYr8lRNWXurht62srHzQ0/fD/55x9zb36fe/PL1HfPDLuL0q+f9fzxg/m378yP7rQ8vdv+2w/T93bbWhR0MuEmhwUuLYxJIQQnxwYS8IF4tD8OHYTHhsfHQnEYMBoRjkUGQEHXyKRohVyq0SgVWlWlXJVfocosV9KLpUQmN4vLLywXcQWivFJ+rUIhVSpkWo2gSpLOYLA5eTxhpaSxubymOrOQn5zBrVd1GUemh8bXxpbuDk/v9FnWukzzJuv66PTO4NjGgGXVPL3RPThuGB6fW9u2TM3PLqwur20/ev75vYePq6okVeLydq1cLhXm5VG7elvfoSVRs8m0nNshsFPuvlB8Ojmbj03lXAtBwmLTGHklrMKywvKq/JIKBrswi8PllYu5JQIEOo5EZq6v31tZ3Vld21pY3kwmZ7n7gM97gGxdr39y/NyBTxz/fcjxXx+duOh1EwBGgOHoEctMbq7Azxf4+OnL+4+eTUwvzS/vTc2tGwet3Uaz0TQ2NDo9MjbD4hSecHA5YuPieNrnpFeYkw/Q0SvK7mKg7dlrxxxO2zi6Xr3lj4lNhCAx/iER+cVlLe26hZWhX15v/PP3+pu/tt7+vff1F5P0dJBem6OSMXbWerv0Jdbhpj//XHrzduXNn/Nvfpn6/ZuRp3stXzzp+vW7kTd/zHz90rgwKfnuS/PT+z2d2ixSwlUWNYxfHJsc55cY4xeP9cchb2NRgQmxIFIyBocDYVHhGEQgDHyTTMQo5NKWVpVCqxA3yvKETfTSxszyegIjNz41nSsQlEqq8sr4VTJZlaypQa0SVFWlM5k5+QWlInFFQ2NJRTW9oDSJnlst1w+Mzpmn1ydX7g+Mr/cMzbf1TvWPrA6P7fSb140jy+bpdZN1ZnBsem512zq1OLewtryy+ejpy9279yRVlVUSgV7TKKsr52RROrrefWtjidTo+DS/MISr2y0Amkxil8dQ8q6HocFYcnaxIKdIyCkSpTNyU9PZaemZrKz87LwiMAyLxhJWVvZWV3dWVjdX1reZ2aUel8HuV+AOp259euL8gYMO/z7k+P5HJ867X4sAwkEQpNFoFgoar10Nv3v/ydPPvhibXJhb3J2cXTUOWnr6zQaTxWSeGBmbLuTxbZ1OHrF1cjzrc9I7zNkH5OgFtHMLtj9347jj6RMOzj7Xb2NiE2FobGAYICuPq2nTT8z2vf59559/dt78vff2zb3vv1nIZiJb1dlqOWtntbe9pXjSonjz1+qbP+bf/Dbzx7fmP74b/fmboS8+6/7jp9FfvjH9+u3wrIX/aFf3/H5vf0dBBsmXlREm5sUT4/wSsLdj0bexiNvx+Ii4uKhoXDgEHoCODsFFh0DBt4gEtLyprkWrUunUZdW1HH5DJr+enFuSQM2MIRLT2Qw2Ny+vnFfRUF/RUF+naBbV1jCysnK53DKRSFxXyxWIGHnFtNySWrneMDg1tbg3s/pgaHy9a2BO1zXWP7w6bN3qHVoxmFeMowudAxbjyPjc6q5lamlucX1pbefBkxebu3crJBWVlcI2rayptiyHlfqftPFEBjaeEg7BnfK4FYZIImcJEuhFN8IxkcikNFZBcjqblM4mU1jkNCY5hUmlZ6czsqJjkgAg9MLCxura9urqxvrmTl5RpZtXlPsVmNMZv8M2bh8cdD74qfOBj06cueATCYQDgLC2NqNc1uHjHbK+efflq+/Gpxan5jbHphaNg6M9/SMGk7l/2DoyNiWorHFwPfOpjZP9aa+T3iEuV8CuV6B2bsEO527ZOp+3cXT1uHwDE5uIwOBDAWA6O1fT3mGZNP725903b++9+efB27dPf/5pm8OKblXnapU5W8vdna08y3Djn68X/no9/ffPE79/O/LrV6afvx787IHut29MXz3U/fDCsL1Qt73Y9HBHb9DnMtICGGnBZflYYqxvLPpmPMYPC7+NQQbgsCEw+G0g6BoaHYhFBSGgfkmJqIb6Gq1Wo9a18CQ1OeUNGdyKpKz8BBoTl5xMZmQwCrKyedxSSaW4XlrbLBfVVFNZrDxuEV8sFtdIeCIRq6CYwSmuV7R19potU6vTS/sj4+tt3RMtbaPGwaVh64ZxeMU4stQ3MqfrGezqG15c37FOLcwsrs8tbz589sXevYeiCnF1lbi9Vd5QxeOw07q7dO/QElPZ8UQ6ABHr4nbDLwpHYvMJjNLbkTF+AFx8KjM+hZFKzSalMokpjCQSjZTKiE1KQcck3Q6InJpdWVndWl/fWtvcLhc3nL4YfN4T5Ho+6Iit+4GDzh996vzBQVvXM54AEBwAhMnkrZ0dIx7uAVPTy6++/dE6sTA5uzE2vdQ/ZO3uG+kdGO0fto5OzFbXy06eu3jYxtHG9ZKLZ5CzD8jJB2R/KcT+/C0bp/M2Difdva9H4xNQuLhIMJyYRlPr2wfN3b/9+eDt2wdv3z59+/bFn3884hUSNM1ZenXu1nJ3R2uJZaThzd+r//w1+9cvE3/9aPnpheHrh21PNuS/v+r74Vnn5/da9xalqxOS7YVGU0c+PcWPSvIvYMGIcX44xFUc4iYKdB0NvY2C+6FRAShkAAruF4MOQsF9E+NhDdLqFq1GrdeWSmqzSuvSC8TErMJkZjaOSCYxGMz8PHYxt6RCzK+uqmyoF1ZXUVksTiG3XCQSSSpKxeKsQh67sKxeode2Gc1jCxNz24OW5dYOq1I71GWcGRxdG7Ks9Q8vjk4sa/Q9vcahuw+eWMdnJueWpxfWHr94de/RU3GFuEYi0qsbpRVFuVnpPb1t77ZRKZmJJBoEk3jK4+b1MCSRVU5glAaA4m+GoWNSmAlpmSnU7P92JZBo5HRWUiozGk/29PGzjM+vre+urW5ubu80yFrPXgx2ORPieiH4kI37+wddP/jE8b0PTzicdAsFQMIAYLGkYcA07eUZ2NM79MPPry3j8xPTm5OzawPDEz19o739lr6hcfP4rEylPe/ufcTG0dbFzcU90Mkrys4zysEz3PGSv43LhWN2Lhc9r0XHEtD4+NAoCIGcrtTqjQNtv/3+4M2bR2/+efb2zZd///VcVJaikrG0iuzNpQ5jJ3+oX/LPX0t//z71+vuRH1/2/vRZ92dbzc/WZX9/O/TTi+4fPut5vNW8aOEvj4tHDVwa2Tct2ZfDghLj/ZEQLyToMgp6HQq8goDcRqOCEYhADCooDhccjfKNwwPlTbUtLWpNW2tZdS2bV00vrkrLKyNm5uFIlNTMrMxCLotbyBUKSisryqskPLEog8nMyS/g8QWVtbWimrpcnoBVUCqVt7Z1DVgmFy1Tq6bRBU3bsFw9MGRZs85sD4+t9fRPD1nmFZqOkdHJFy9fWcamJmcX51Y2nrz4cu/u/QqxsLZSqFNKa8VcThal1/juyIKUyiSmMaPjU85f9vMOACfQi5OZZeFI8rVgBJZMT2UVpDE4iURqApGaSKYlpWYmU9iJJMYlz9vdhpH1/6bd2m7r6D93MdjOxc/xjP8RB+8Dh06//4nD//Hh8WMOZ4IjISGRoKKyCuv4yhWfYJVa/9Ovf1gnFsenNsan1waGp3v6rIaBsf6hiZGxWY2+2+PyzaM2zvYul1zdA528ouy9Qfae4fZu/jYn3Y7au55280bhCdHxhIBIICY+SdmiM/S3/vzr3Tf/PP7nr6dv//nyzT8v6yR0UVl8R2vBypx2fEQ62Cf+5/fFP743//Kq/5fPjT+96Hm82fTZHdWbn62/vOp//dXgV486NmckqxPiSVMJMz0wleiXnQlOxN8CR16EAb3gkCtgkDcM5odAhUeBA6AwPxw2IBrjG4MDNNRXaVvVmjZteU0dm1eVXyGjcgXEzNwUVm5GTi6TW8gsLCgU8LkCPq9CXFohprPZedyicpG4StogqqnP44loOdyaRnVP/7BlasEytTxkXWppH1FoB6cW704t7Zssa71DC/2jS4pWg3Vm5enn34xNz0/NLS2tbT158cXWzl5VpVgqEbY211aLC7LYqX2md9cDSWR6cgojNonqdiXQ4zYgnlaUlFkehkrxCYRhScwkak4KLSedzoknZmASU+NItHRmAY3F9b4SpFR1bG3eXV/b3tzcHRgad/MKtXXxPeHie8zp+oFDp9//xPFfH9t8csIlIBwcFoXIziubmtm8dj28uqb519d/TUwtWCaWLBPLfUNTPX1Wo2mif2hi2DKr6zR6X/M9esLB0eXiSY9AJ2+QnRfEziPC/pKfjavbUfuTpy56I2IScUmkSBgCHZeoaNF2G7Q//HT37dsnb/5+8vbNl2/ffqlR5OfnwHvaS5ZnWhYnVX3dZT9/bf7+Rfdv3w789cPQz1/0Pt9XPttXvP5u4OX9lm+ednz7pPPxhnxtUrQ0JsykBpMIN9l0YELMLXDkRRjICwb2QqKuxyWCEKjI4LCbYZHXsTFBWIxfHB4grRNq9UqVXi2oa8gurUnN4ZPYxWk5xQQqi0hn5paVZxYWcIV8rohfIhaViEQZmazs/MISvkBcXSusquOUCKjZRVJ5a2fvkHHQ2j86OWCZ17SPNGn6rXO7Y/M7prF1w8iKybLerB0YGl+6/+zV8PjMxMLC4tr6Z198ubW1WVUpaG6o7GptrK0ozGKTDP3vXsipVHYSiZ5AYnjdDHe7ERFPKyJlCyOxlMshiGgiE0OgxibRKLQcQgoTik3CE+lUVnFeUUVAEEQkqt/ZebC2urW+sTMxvex9DWDr7Gvj7H/U4cYHh869d9DhXwdtPjzi4B8CjACi0mm5s/M7waGIoqKK16//nJ5dGh2bNY8v9A1N9faPGQasfYPj5rH57r7ha7eDjtk42Lucc3H3c/ICOnjDbTwi7dz9bVwvHbE96XLeE4LGxySRouBIHCFZ2apr72757vu7b98+/uefh2/fvnz79quBvsosRlRvR8nipGphUt2pK/zui6E/fhp9+9v4Pz+Pvv6q/+sn7fc3Gn/7bui3b0y/fDnw5X39k83mJatgc6aWkxmRmuyby4IREwIhgEswoAcC4oVEXcPiI4CQ4KCQ68EhPgj4jRisf1wsQCoVaHQKpV4tkjZlFVWTMnkMbgUluwRNSE3PzuOKxFlF3CKRoEgkLBYJS8UVdHYOp6CoTCAWVdVUSBtyy4RkRrZEqmzv6O8yDOp7TV2mCXlLf01Tt2VmZ2JhzzS5YRhZGbCsy1tMfSNzj19+OzA6aZ6eXFxf//Lrr7e2Nqor+SpZVZeuqbaiICebZBx4l5aYykhISo8nMq4Hgs/6BOHTC5KzBEA8zTMACogmoeLT0bGpMQkUXAIFgU/BEqik9JyCEgkclcjJK9/ZebCxvru+vrOwuBUYirFxvGXj7H/U7tpHh8//14f2/zp44oNDNr7BkRFgJIFEnV/chUJjqdTs16//XFpeHxmdHLHM9g1N9faPGwbGjKaxEeusaWQiIBRw3NbJzvmM06XbTl4gBy+YzaUIe48Au9MeR+xcHU9dACOi45PJoQAQGI1pVKlb9M2fvVh++/bR2zf33r558ubN0zGLNDcL3NdVujSl2lzq6Nbzvv/K+vfryb9fj//8Zf+3z7u/e27YW278++exX78y/fb18LdPul7saRfM/KnBUm42IIPsl8uCpiQGQQGXYFHuMJAnEOQBht2OAPj7B171D3CDQ31QyOtodEhNHV/VqpS3qkoltbRcUWZRVfyZSgIAACAASURBVEZeOTEzj5yZm8bmsLhFbG5hiVjME1dw+cIysYTOys7OK+SLKiuqayvqGjg8fhort6pBoe8wdPYOtHYOtPVY1PrhWlnP5MLdxc0no7M7BvOyYWS5UdPXbZp89PLrwbEp68zs0vr651++2lhfq67ga+Q1Bn1zfVVRXm6ase/dDjmOkJaQnBFLoN4Igrp6+KGIWclsPiwh09MfGgxJgOLS4FgyGp+KxJGR+DQkPo2QymbnloPhcRk0zvb2/c2N3Y2N3dW1PRgqxcbxlq2T31G7ax9+ev6/PrQ/8Int+x8fu3Y7CABGxsSTl1fv4PFkPJ74yy+/r65uDI2Mma0z/YMT3Uar0TRhGLAOWWYGRycjwchjNg52zmecL9509QHbe8HsPaNsLwXYnvI45nDK4eQ5EBxNolABEDgMjWtSa7VtqsdP5t78c/fNX7tv/7n35u97E9baLEakobNkbqJ5Y7mzQ1f6y/cz//wx/dM3ph++MP729fAf340+2lL++rXp2+edr78yffes+9GmfNkqmBkp5eWBKEk3OAxgSqI/DOAGjrgIiboUFnYOALgeGup746a3760LMIgPAnYFDPatkPCUWkWTRlkkrqLklONS2MmM/LTsorg0BiGDzuGVsrmFRQIRT1RZWMYvF1Uy2DlsTj6PL6qsqRVVS3NL+BlZ+eLaJm1bl76rv7VrqLVzuKXN3KTqn1l+sLr72fjC/sD4er9lRaY1dpnG7z/7csAybpmaXtna+uLVV8tLC7UVAo2sulcvq6koyMuj9JnerdqY+JSY+BRsPMU/AuXq4QeKpZFzRGhijrsv2D8yFoROAaOT4RgSHEuGY9Pg2JTo2NSYxIybflExseTNjf3trTubW7tbO/dTMopsnX1tnPyOO9746MiF//rQ/sDHtv/68Kj3Nd+IKDgCHbu4spuWlgUGR//0869r65umEYt5fLZvaLKnz2oYGDcMWIdGZwZHJ1G4hGO2jnYuZ50v3jh9FeLkDbf3AtldCrI9633E/pSdy1kgFJmaQUdgYiAobIOyRduuevR45o/fNn/9ceGv3zbf/Lk3PVZHTQ3SqThTlvqdte42bel3rybf/j338zeDv3079Ps3Q7++Mj3akn9+v+X5vuLlXc0X91rvrTYsjwnWZ6qaa5NTE65lUyPSkwKxEC9E1CU40B0Y4R4Rejks5NbNG97+t93h4GtI6HUQ8KZIVKRuVcq16qIKSUpmESqJRmJxKTnFmGQKlVPA4ZVlFZXklpZxBaKCMn6ZuJKZzcnM4ZSLxNX19ZXShjyekJpVIKpp0rT1tvUM6ruHNO2DitaBRpVxbvXhyu5z6/ydkdlt0/iKunOwy2R9+PIr44hlYNSysLb29LMX83OzlaIyZYOkTV0nLM/i5Kb0Dbb/R9VScHFkbDwlEBDt4n47BEkiZgmjyZxLvuAAQBwqjobAp6FjKXAMCYIigVDJYFQiGJkQFIaIAkWvre3t7tzd3t7b3H1QyGtwOh143Mn3hPOtj4+5vfeR0/sH7f7172OXvG5EghBQRMzE9GpWDi84BPTtDz9t7d4ZGLGYRicNg+OG/nGjaaynb3RodGbYOp1ApBy1cbBxOu108frpKxDnywh7L5CdR4jd+SuHbE/auZ4LB0FTMugILB6EwlU1yVU6+fqG6dmj4Uf7vS+eDH/3anp2ooFFi1Q1MkcHK+cnFZpm7tMHg6+/H/v5q+HvnhuebCm+f9q9vyh9vCnfXajema9+tC7fX25YGOVPj5Rr6tOoybcZKUEMcggBcz0G5hUN8cTAr8NB14GRN8JDr/n7XQIBrkQjbsMhvhXiYo1WoWxVc4WiNFZhEr0gJpUVR2ETqNlkJoeeW8jML8wu4eWX83N5pSViMT0ni8ZmlYtFEmldhbQ+t0RA5xQLa5rV7f1thpE2g1nXO6LtGlG1Dy1tP1naeTI4uWGwLHWYJhR6o6rDOLu+1WUaGrBa59dW9+8/mJgYFwl48vpKraK6tITJzkr+z6UePiE1Jj4VT8gIh8W6uPsGwAikbGFsRqGnHyQIGIdLYkXHZ0THU+AYEgCWCIkmwrDJMEwyGBEXGARaWdnZ27u/tbO3s/9YINGccY885uRnf9r/kI3H+x85H/jY4b8+OHb+0lUgJBoMww2Zp8uF0uu3Qp+9fLV3/2HfsKXPPGEcmuzpGzMMjPX0jQ5bZs3js+R05jE7pxOOpxzPX3P1iXLyhjl4Quw8wmwvXDvsePaE09nACBAxjQpEYsIhaGGNVK5uWFjs2V5v317WPNjtebzfNzPRkM+GqRoYw338sZFaRWPexpL+6d2u/VXl/VXFzmztk3XFznT1ncWGnbm6nZna1bHKJUvlmLHE1J7X2pCRR4vIowM4NCCTHJKW4EfE3ybE+Mdh/eGQ6xDQ9QC/C6Coq9EIXzj4llBQoFQ1qXVqXkVFRk4RlpSJTmaksIvQSel4EjWzgMfM42ZyuZwyHotbWFwhoudkpbMYReWl4uoqYU1tThE/j1cpqW9V6vv1vSNtRnPnwJjeONrSM2waXxyZXe8cmtX1TSg6BqXq9mZ9l3HU2t43YBgZmVpe2tzbG7WMlpcVNdSKVHJJUSGVzkjQ6JreoY2OIWHwKbiENBCacNo78FYUPonFj6dxrwQhAiJjohPoyFgKIiYFjiEB4UnQaBIQGQ+A4YPCIdduBk1NL96582B7+87O/qOqep3bFcgJ12CHM0FH7T0PfOz4wScO73947MwFbyAEDQJHd3YNNjS1Xrkaur65//DZ8+6BEaN5xjA80d03ahiw9g6Yh63TY9MLjKzcE/Yuxx1O2p+77OoNcPRC2HshbDwANudvfup47qjDad+QCGIGPQIR7RsJLhFXNDVLh4c0XbqSDk1Or47brSvSt+Q11WRoZewubV6XrrhWwlLLOAOdhX3tuYMduSsTlTvz0u25mrsrDRvT1ZN9JW2yjB41W99E1UjTVDUp9cK4ikK0IB8lyEPzOZh8JpSZAUqOD0LDbqGgvoG+F2DAGyjoLSjwVllprkotb2lrKZNUUjncJFpuShaPlMmNJlKJjFxqTjEzv4RRkJ9TWsTi5heLBUxOFiM7s1RYJqquFFXV5hUJC3jVdfJ2dftAu9HS2T/WMzip7RpS6vt1vebe4Zn2wWmtcUze3l+j1Cvbuo1mi67H0DMwOLO4vLm9ZzaPFnHz66qF8kZxbk5KBi1RrZW9Q4vEEnFxFDwhHYJJOns5+EZkTBKrnMDk3QhF3QhGwmLS4DEpcBwJjiFCUMkAWHwUMj4Sjg8Foryv+Q0MWff2H+7s3t2581Ch6/e8ibQ/E2l3KuiEs/cHh5wPHLR//8PjLqcvAUBIQBRSo+nS6o1XroVNziy9ePWqs2+wZ2iyy2Tp7jMbTWMG06jJPDE2vcApLLFxOHnc4aTNaU8XL4CjF8LOC3ncHWB74eYR5wtHHU7d9A8hpGZEIrC3woG5paVSWZ3R0NxUmymvy2iW0mVSukrOalXk6JqzOjWcDm2hWEBtqmV0t2S1ytKNuqw7y0331uRbc9W7CzWrk2KrsUguSWqpz9DLmS316er6FFkVoaoMU1GMFnGjyzioQjacTomMhl+DAi5Hw/zCAt0R4BtI6A1I1I2SomxNi6K1Q8uvkrCLylPYxXHpnERqblwai0jnUNj56Vl5mQUFuaUlWUX5JSI+MyeLxmYUlReXVQjFNXUcLj+vpLKyXtOsN+gNox19k119UyrdoFzT126Y6B2aax+YUvWYG7W9tc16ha63b2RC393X0ds/Nbe4u3/fbB4tLMiV1ojqa8uzWMnpGQkaXfM7tKiYFDQ+DU9Ij46nnL8a4h2MTGDwkjJ5vgCctx8YjCPD8CREDAmJJ0HRRAA8MQSCD4XGBAJQZy/daOs27d59vL13b3v/YdfAhPct5MlLoOMu/idcLn9wyPXAxw4HPjph73wuIgoeFgGrkyqN/dbLV0NMw2Ovvvuud9DcOWDpHDB3GUaMpjHDgHXIMj0xu1zCF9u7nDlm5/rftE7eSDtPxHH3KNsLNw87nTts53rtdmACiQJBx/lHwtnckppGqV5fLxFl1EpSZXU0RSNTo2DpVJxOdW5nS05bS36ViFYnpqjrUpW1xG41Y3ex4dGGcmNKsjolmh0tNXXm1vDxVeUJ8hqKrjlT1UBWSIk1QpykDCsoRJXloYqykcnx/kiINyzKBwW9CYnyQUCuwMGXQZFXuQUsTYuypU3Lr67OLRURGQWYZEYSjQPGJUUTUtKzcins7ILSsmKhgJ2fW8Ivo7NZFHpGQUlhuaRC0tDEKRHkFAsrG1T1mnZd70h773incUKlMzWqerr6Jw2Ds219Vk3PcGNL93/TDllmFZqO1vZu6+TMvYdPzOZRLjevvlZUU1XMZibQ6Yla/bu0aHwaApuCjk1Bxqa43Qj39IfE0YqJWeUhiCQvP3AUhgjGJcPwRFRsChidFAKODQDFBINjAgBol3OXGxRte/eebd25v73/cGRy5VZo7GkP6ImTgbanbvz70MkPPnY8cNDWxuF0WCQ0LAImFNWNWGauXgttbTd88+NPhmFLp8nSNWDu6BkxmsaNprFhy8zk3LK4usHR9dwRW2fbM16u3lH/Q+sBsHO79anjmaMOp7yu3opLSkHikgIjEfRcblVjg0bbUF5KEfOJ0iqKvJ6hbmbplDld2oL2luy2lvxKQUZFKVFRTVLWEDsU1KUx8eZ09bJVuDIpsPYXdLUwq8pjhcX4sgJsU1WatiFN25CqqE5qlhArCjHCfEx2OiAa5g2NugQHemNRt2AgbzDAHQr0AkZcKSpkqzUKbbtOWFuTXcxnFPApOSXxFBYilkSkswkZNGpOLreMXyoSZ+fnlwr4TDYrg04rKCkS1lRVy+T5pUJmXrFYKmtqbdd0GnXdg/qeIUVrT4Oyrd0w3Nln1vX2q7t6pMqWCmlTvVzVP2xtlGta2jrGpmZ39++bTINFRXnSWmFVJZdJj6XRElr/gxaOTYFGkxAxJAgmyet21MUbkbi0PCKrNBRF9PQFhSEJ4BgyEJsExiSFQ+L8AZhgaGwgKOZGMMzxrLeoWnbnwbOduw927j6YmN8EIilnPeG2p4LtTt3696en3z/o9P5HtkdtXIPCQJFAeF5B2dTs6m0/kLRB9e2PPxuHLR39o10Dox29I0bTRG+/dXBkamx6qVHR6nzqwmEb5+OnPJw8Ipy8kbaeiOMeANtLt4+4XjzicMrN+zounoiMSfYPh6cwc0S1dRqtrLyMJixLlgiJdZLUFkWWvI6qbmR0aHLaWgpqKpgiXpKyLlVVR2prpsyZy+fN5YujgpVJ0fhgUXcru6I0hs+NKeagy/IwTWKCtBxfUYgW5qG4DFBOagQZfxsJ8QBHukEA7ljUTST0ChToCYnyBEZeKeZmazRKbbtOUFvD4vLoBWWJtOxEWhaKkIInpxPprMwCbkE5v1gkzC0uLhMJ2TnZVCo1v7CQX1lZ29ScV1xGpmfya6SNLa1SpVrV2q7WtcvUWqlM2d0/2N0/qO3uVOha6hUyQVVlg1w2OT3T2Nzc0tY+NjW7trltMPYWcXPrqgWSikIGLY5KS9C1q/6DloxJyMAmpqPi07x9gWcuh6BI7GR2eQSW4nYLGAJPRBKoUdFJYbC4SDgBgEoKQ8SHQmN9w1Cu569yuIL9h8937j7YvftgYXU/NinvjBvI7mSw/Rm/Dz89896Hju8ftDt01CkgBAAAIWlMztLKXkhYdDGv8tsffzUMjXX0Wzv6R/4v2jGjaXxsaknXaXQ543bYxvmoyyX7S2FOXkg7T8SxS5F2Hv5HTrl/6nDqgvdVdCwBFUsMBqKI1ExxdW1Lq0IoyBTzydVCYm0FqV1bUMSJFpXEdekLu/UlzfUFYh5RUZeqbkhtU1DmLfzpId6cmb8yJZ4c5o0YiqvLE/iFuGJOdH4mrCwXmUuNyEkPZ5KCk6KvkrC34pBXEGB3OMgDAfJBw6/BwVfAAC8I0Csq4nJxYba2taW1o62iXkrLLYhJoyOS0uKpLDCegCGmZ3LLafnFRRVifk01p6S4VChksllMJrOwoFBQIZHKFEVlgjQGi19dW69U1yuUar1erderdLoGhXJ8dm5ibm7IOtJh6NDoNTX1Nbp23Z27e3KlXNfZaZ2cWl5bNxiNxcX51ZIyET+PRo2n0pM6Dfp3aXFkVGxadAIFjk+9HAA5fTkERmCSskWgOMb5m1FBcAI8gQrFpwHQxAhYYig0LhSOD4XG+oYhnc9eJlOy7j767M69R3v3Hq5vPyJl8FzOhNu7BjudCfz42MX3PnI68LH9R5/a3w6IiAKjyanMtc37EZE4OjP/mx9fm8zTbQZzZ/9oZ6/ZaJowmib6Bsetk0s9/aNnL3ofOuF4zOWS3YUge0/YCU/YcXeAnUfAkVMenzqePutxGYFLwCSQI+CYpHSaWFKjVDWKhCwxn1wrIteKyB0t3JJcbHlhTLs2T6/O1zaXVpSRlPVp6sbU1ubUOatgwSJaHpcsTYgnB0tHDTypiFiejy1gwbLpUYXZcDY1IpMSzkgJI2BuEjC+eOQNONgTh7oWg7oJA3lFhbmFB50DR3mGh3jmZtM0LZrWzo7KhoaUTDaeQsdR6KDYZDyFQWLnE2jZmcX8nLKyksqKrCJuCZ9PZzLZLDaXW1TGFzc1q0v4onQGq7RCUtusaFSrlbpWtV6v0Grrm+XTi4uzy8vWyfH+oX59p76+qd7Yb3j05KFc2azr7DCPj69ubPb1G0tLC6sqefyyHCo1ns4kdRreHVkgYkiQaAI4OgkWk3YjBHnKOwgSRyeyhYjkbDd/sC84NgxFDEcmAzEp4GhSGDQmEBrtH4W+GYZ0OX8dFUPevfv0zv1He/fub+0/TqXzTjj62ToFuZwJ+eS4+78OOr/3sf0Hh+yu3Q6NAmMSEjNWVu/BUQnJKfSvv/9tZHy+3WDu6rN09poNpnGjacJoGhufXukfmrjoc+OTEw7HHM47nPez8wTbeMFt3KPs3QKPuLh/Yu960s0LGp0QHU8Mg8LjSCkiSZW8WVolyRHzSXWi1DphSpsqT1gUL+Yl9HYUaxUcrbxEUkZU1aepGsjNdQSzoXBlsnZtsm7BKpwcKuvT50nKEspysQUseBYtKi8LlkmLpKaGMFLDCdjbiWh/HPwWDOiNQ93AY24iwV6QCDdA8FlwpEd4qGd2FkXTotF19oilDSmZmXEZtChcHJ5Cx6XSwLGElOz8rDIRq7gku6SEmsMp4JVm0Bnp6dTcvILi4vJGuZJbyqfQM8sqq2oVyjqlslGtata2KLTaRqVybmVlfnnFOjE+Mjps6OtVqpUDg6YHjx7LmhUtne2D42Pbd/YHTP1lZdyaqtLyUjaVFsfKTuvq63iHFopNhuNIiBgyJpEaAMCc8gqIxKQms8rR5NxL/pDrkZgQOCEMQYhEEkBoIgAZHwrHBYFxwSD8GXe/MCB2Y/vh3r1H+w8e7t1/xswRn3D0tXEKcDwV+PFxt/c+cnz/oN0HB09cvuYPBKLxMeT5xd3EZBoKm/jy1Q+jU0sdxtHufmtnr7nHaO0zTfT0jY5NLQ9bZq/6hhyycThme8r+7C17D5C9D9zOHeBwKfiI86VP7F1PXvSCYRJwhJRIBDImiSiuqpY119bW5FYIiFJxar04VdfMERYlVJQSetqKW+QcjayksoysbkhvriM11xAMOtbyeNXMkHC4hzNh4hn1+UIuvjwPX5SN4dChBVmILHpUBimQlR6ZFHMrHnUTB7uOAPvgo2/F425j4VeQIC9w+AVghHtkmHd2VlpLq6a1vUtc15DGZhMYmdHk9AQaC0NORyWnpnEKSWxOem5uFo9HzeEUlvPTaPQ4AiGTnV3C4zc1q0qFFXR2Dr+qplahrJU3NygUytZWlU7XpFItrq/PLi+PWM3m0eGBwX6NVmPsN957cL++qVHd1jY4Zr378KHB2FtSki+t4QvKsmm0uEx2asd//LKA4khwPBmTQIkjM8Ngsac8/UPgBBKbj03N8wyEXg9HR6CJkaikCHhCJDw+Ah4bBMGGw+KjkMkeV8NuB4KXVvf37z/bu/fw3qOXJQKZvWuAvWuw3Un/T05ceu+g44GDdh98dNzb5zYIhMbhkscmVtJpnPAo5KPnX04vbbUbzN19lu7e0V6jtd800WMwW8YXrBOLQeGgwyfsT9idsj111d490s4Dcvx8qMOloGMnPT+xd3U65w5C4nGJKRAMFhNPqKytkctr66X5FUJifUVKgzitU1NUVZ7Cy8VoFdlqGaddLRIWkxVSqrwmRSZJ6NYwpgZLVyaqerS0hbEKSx+/qiypPC+2KAvDocOKc6OzaVHpyX6M1OA4lFcMzAsL9YYDPWKjb8ZjfVEQHwTQExR2ARLpERXuw6AnNzY2tLZ1SqRNKUwWmZ0bR2NDE4gJNBaBwcYQKfg0GpHFzhUImYXcnJLSpLR0ND4ujcbglpQ1yJU8gTgjM4snrqyRNdc0yRqVSmVr639X7cLa2szS4vDo8NCwqW/AqFQregzde/u7YkmFQtdqGh3dubPf3dNdXJxXW8Xnl2bTaPGMTPJ/0kJiUiBYMio2FZOQHoGIP+MTFACJJ7L48bTi6xHRV4LhUdiUKAwxHJ4QCsYHAjG3wpH+AGxQFP66P9TjcvDUzOa9By/u3Ht05+GzOlmH85lgG5cg25OBR+x93jvo9N5Hth8cPOHheQMIRCKR+GHzXG6BwC8IsHv3ydLmXX3vcHefpavH3Gu09psmjQNjE9MrE9MrQCj68HFbGztXO1cfR/dwG7eow6cD7C8GHD/ldcj+pN2pC5FQLI6QAsZggQi0uLqmSVYjlxVXCkmNktQmSXqnpqian1rARigaGHpVYbtKyC9KkdVmNFWnNlUS+lrZA21ZKxMSU0fWxCDP1MGtFZDK8/BF7OhsKlhQiKvgxRZnQ4pzQIwUfwY5kIC9igBewsKvxKFvIUE+oDC3yKCzkEjP0CD3FHJMQ4NU39ktqW9KyqBiSKmhSBwujYYmpoFiEpMzc7ApGdGk1KwyflZJKT03P5aYgsTFplEZRaX8RoW6qEyQzmDxK6vrmpW1TXJVa6u2o0Ou0TQoFAtra1NLiyPW0YGhgR5jT0NTfWd3x9bOplgiUut1AyMjy2tr+jZdETdPUlnKK2GlU2LpTGJHz7ttFBBDAmJIUCwJiiOHQOLOXQm9EY4lMMsSmWW3gbFXQpFR2NRwZFIQODYgCucLiPYH4m6FR18PQV4PgJ1xu20ZW7334MX+g8f7D5/qOkbOuwNsXUKOOQd+an/5vY9d3vvI7t8fnTh30ScKjAJCoo3942KJ7OrN4KW1vY07j9sN5u4+a+f/Q2sdm1icml3DxSUfPm573MbJxtnL0T3c3gNk7x7p4BZ04oz3IYeTNi5nATBsTFIqFIePQqAra6TSeolKxa+uTGuqpshraFpZjqyKISlLVjQwdKpCrbxUUJIqlVAaJeRGcYLVUDTWV7Q6WTVqzDf3Fvbp8+vF5LJcXAELUZoXrWti9LbktCtoqnpSY1VCjTCuKAcah/bBQL3iUDeRQB9QqHuo75nIkEv+vucJiUi5oknX2SVplMWSU8C4OHBsYjQxDUFIAcYQYjNYKCIFQUzJKChKYeeks3PiSGloXFw6PbNUWPF/0woqq6UyRV2TvLW9Q6PTy9Wa2qam6ZXlicUFy8T4sHmkvaOjrr6us7tja3tTVClUtar7Bk3Lays6vbagIIcvKMzPp6am4qj05I7ed2kB0eRIFDEKlQTHU8IRhDNXQr2DUQmMsgRGuT+UcDkEBYxJj4gmB4LjA0CxgeC4IEj8rQjM1WCEjy/I4fSVLsPk/Qcv9+8/vPfoycDw7OUbqBPOIUecQw7aXnnv0OkDHzu9/+/jrqc9IsHISDBa325SqLsued2YmF3de/Cis2+0u3+s22jp7R/rH5oyDFhHxxem5tYTyRmHjtocPu54wsXTzj3M3hPs6AF0vBRkc8bnkMPJ406ngyJgmAQSLCYWjIqpqmuqqa3UtVY21jEUdXR5NU0pZarq2fJaqkrGbJHnaJqKxaWUukqKVExsEMSPGYotPdzVyZqx/qIJU+mESSitIBVlwUvyUJpG+mB7/kBbTm8rs11JUTUk11Xg6ysTuNlQPNIbB7uCAPgAQzxCfc+HB7r5+11MJKBkikZtR2dtsxJPToXGxKESk6FxidB4IgBHAMaRoIQ0VEpGWh6XyMxKY2YnECkYTBw5NaOoTFDbKC/klZMo1HKxpLZRXllT19re0aJva1KpqhrqrXOz1tnZ8anpsbGJnl6jrLlZ3962tb1ZyucptIr+kYG1rTWdviUvn83jcTicdHIKlsokdva9eyEHgONCEUnAaCIYSwJiyOevR7r5QvHUksRMfgCM4BWIAMakA/HpoShiECzRDxR7IxJzPSL6aijK4ybAxtmzSdFz/+Hn+/ce7D94NDa9Fg5MsT8Vecwl7GO7q+8dOnPgY5f3Pzju4HQxPAoVAYpulLX1GCyXPG+ZRqbvPX3VbjR39lm7jNbuPmv/8JTBNDZomZma36DQOZ8etz9i53jM1d32Qqi9B/TY+XB7tyCbs5c/dTx1wvXs7RAgjpACi4kFwLEV1Y1V1ZWtLZI6CVVekyGTUJqqMxRSRr0kTVZH1TRzNPIiIS+1TkKVVhKlwvjhjsJ5c8XGrHTKzJsZ5c+YK6UiYmkuSlFH6e/IH9CzB9rY/yfb9h3UVp7lC3zfdNsmg8g5CmUJCQnlgFDOWUISkshC5JxzzhkMGBsMJmeDsY0TttuxnXNqu7unw/SEzTuzb1K/P+jpXXe9qlO3bl3pv099zzn3p9LWXPHyVN7smPXYYPJYf/Jgp6U8T5SoI6tEWDEbxWPAuEwkhQxJMCvGjh2dWV4ZnZ7Vp2bwNFqGWKrPyJInpgn1SdJEmyI1W52RmVVTl1ZYkpZbZEm1EpkVOQAAIABJREFU6Q1JVltudWPzyLHjtS3t6Tn5rT19/UfHewaG5peW55aWR49Ndg0MTC8uLG9tbWzvbG5tz80vDg2PTJ44fnl/v7G5aWL62PbZ7UdPHy8uzTc0Vre0VFdW5mRlm4vLs5e2Pn75IYuMsbIkgTZZoE5kKSxwkgBFl+ltNakl7VxtOoapEBmzBHobU5FEFScQ+fEEgR7P18VwNViGLAiI6+w+/sWXv33x9t3Lt1/cvPsi3lQWBpN4h3HcgokOnlAH13B7R39ffxBPpBUpjL0Dk+f2bkWhabMLp99+/Yel0xcWtvYWN/aWty5snr26unNx89z+lZsPyqpavQPCPIMDvcLhQQheAFLuCeP6I1iBMJJHCNAvAkSJE+qTrbqkFJHG0No92NPTM328p6fNOtqdMd6bebQv6/hI/tGB7PGhvKnxyqmJmu627KG+vLHBjNFuy/nVxmu7nU9uHb1+qeXSbsOlnfaR7tThrtTlk2Vrp0o3ZnN3Foo3ZoqWjxecGss9MZgx1pva327pbDSVZEtUomgRC8GPhXFiYWQiRBcvmTgxMbuyOjp9ypSRK9AaWEoNX2sQxptE8Ylyi1WVmhWfmZ1bW5deXGorKjGnWNXxpuQ0W2l13ejkVGNHly2voLWnr290rLt/cHr21Mz8wujEsdbu7p6hoYnp6cGR0cGR0b6Boea2ts6e7pGxo9X1deMnJk6f2X705Mni0kJ9Q3Vra21FZU5mVkJ+sXVi5uMf9SgiI0VkjJUa2UoLR5UURZciqVJ9RnV6Sbs4IQdFl7LVqSxVyoErnqvFstUxXA2RryOy1cFAXEVV94cvf/fq3YeXb7+49/htkrUOiJT7RPDcQ8gOnlBHtwh7Jz9P7zCOQCmQxjc099268xwZRRk8Ov3+239e2r64uLW3vHVh5fSFrXNX13Yubp69fPnGvYbWPr9goEdQkEcIOBjFDcLIA9CSACQnEEEBBIf7hYPIsXx9YroxNV1uMDW297R3dpyY7GpvShnqSB3uShvtyZgYyjk6kDU6kHN8rGxqoqK3I3ugO3NyxHasP+nSVvPdy/33r/VfP9927Xzb3mbDynTR6fmqS6fb9nfaTs8XnRhM7KyT9zToGkrlxTZOkY2bZ+VYzfQMS5xajJZy0fxYBIcOP6CdPDk5s7I8PjtvLSyTGEx8jZ4tU3PkWoHaIEtI0aTYDNacnMqajKIyqc4QTaSCYEgYPIoRxy6rrKqpa7Akp7a2d3b19tU3t/QNDZ+cnz86ebytu3toYmJgfKyrf6BnYLCzt6+uqam1s6Ozt6eytmbsxMTa9ubd+/dm5mcbmmqaWqsrKrOtGfE5+SmD4wMfp1aop4qNZKGOJNSRBPEoqhhFEYv1WaqkIq42HUWX0iQmpiKJLjVTxQkkgZ4k0JOFeiJfh2PIgiNwadaKLz78/tXbL1+8effo+fvM/FYkXucD5LoHkxw94fZu4Q7O/u5eISyeTCDRlle23n/4FhvDbG4b/PDtv6zsXFrc2lveOr9yem/z7JW1nYsbuxcv3/i8s28sMBTsERDsEQIKgDNCsNIAjCQAyQ+AUT1CQP7hIDyVZUy0GpLTVAnmqsbW1s6OiWOdo4OFU2MFM+MFJ0bz5qfKGyo1Y4O5i7O1Z7Z6RgYKZ6dqzu+0XjzTtLtavb/bdm2v/cZe543z7Vd26l58PvrV85Pfvl787fuNO1e6Blo1WUm4okyW1URVCREmFVEvI6iFUXo5VimKknDQPDqKTUdQSFCVRjB+fGxmZXn4xMm8qlqpKZGj0rLkqjipgiNTyRMsSnOySJMgUMWjCRQPv0AnNw8HJxc3N3dXVwACgWIyWVyuwGg0adRalUabYstobG8fHBtr6+kZOX58dHp6aHxieGx8YGS0rbu7o6d76OhoZW3N6PHx5dMb127fPDE7XVVf2dBSVVRqTUnT2LITB8Y+pqUIDSi6FELmRxI4wBh2RHQcEBMHJwgQJCGMLISRhVRxAkNmiVMmx8oTDyJOFRsJPC0uVh4OIWniba/f/vDq7Vcv3r579vpDSVUflpoQBBW7B5OdfVAOgAgH1wBX98BYtkgk0+UV1Dx49I7BlJRUNP36t/+xfu7q/Ma5xY1zS5vn189cWj9zaf3MxUuf3R2ZmA2JgHkEhLgHRwbAqCFYsX+0NAAlCULEeoVBfUMjcSRWQqLNkJgmNxiLqusa29tHxzumTtSsLdSuzVWdmiy9dmG0vFAy1Ju5NFd3drtnbLR0Y6Pv9q3xe7eHL5xp3lmru7nff+dK3+MbA49v9n7z5sS/fLv0nz9s/dcPZ94+mhzrNWelEPIz4lKNNBETGi8haYQESRxczkWIWFARC8mmwFg0BIUEFYhiR8aHZ5ZXBianssurxQkWqlROk8ioAnGsSMoQiTEUWggIERAa6ekX5Okb4Ont6+7u6enh5enu5eLkCnAB+Hj5eHt6e3t6+/n7Q1EIkUJeXFnZ3ts7OXtqdnltcmb2+OzsxNR09+BAR2/3sekTNU0Ng8fG59ZXL9+8cXz2ZEVtRU1jRU5+SmKyMs1mPjr1cUNGUEWhGEYImhmKYYZFMyOi4yIxcRGo2PCo2BAUPTw6DkWXHtAepJYsNFDFRiJfR2CrIJhYFj/+xavfvH7361fv3r384qvmruN4hjkMKfcJj3XxRdu5Ae1dAx1c/KixfIlCn55RfP/hW5FEn5xe8OHbf96+eGN+49zC+vmlzb31M1fWz1xe27m4d/XO9NxaGAjp7hfqGQwJhNODsRLfKLkfUhqIjAOEQDyDI6KJTIPFZk7NVJsT88pr6tvah452npxp2lpr3lltXD5ZtXiyxprE6O+0ba62nd/tnTpRfebM0MMHx589Hn9y7+j1i133bozcvz7w/M7Iq/uj372b+dMftv/yb+f/84edD89mZids2anE7BRGqpHBp0GUPJyKjxMyYFIWnMcAi9loHh3JoiFIRCiHSxs6Ojy7sjEyNWcrruSo9TSJgiGWEVlcNJniGxbu6u3r5unj4x8YFBLu5x/g6OTk4GBvb2/v6OBgb2d/+NNDhz89dOTwYUcHBydnJ3tnR08/32gCITMvf35l/fL1myfnF+ZXV08tL3cPDnb09ZxcmKtsqOsfH5tZXrl47cb03EJ5TVVlTbktKznBpExJN41NH/uINhwXF4ZlhkWzQjGs8GjWQWpB0XER6NjQKEYoOhaIY5MEeqYi6SCyZJGRKNTj+Vo8V40gcLBk4YPHXx3Qvn7/Vf/oIomVBIrWBoC4AH+cHSDyiHOgnbMvkcqRKIzmxOzbd1+YE7O1+tTXH344u39nbu3s0saF5c0LG2f2N3b3189cPr9/Z251B4YhAHxD3APB/lBKMFbmh1b7RykDUBz3MLhnSGQUnqFPzEzMyNUlpWQVV9U2tfcPd8zMtu5ud+6stUyPFw13ZyYZKF0taRsrrVcuDZ2YLN/e7Hr+ePLFw+EPL068vD/27O7o45tDj28Mvrh79OH1/rtXOm9f7Li223RuvXrxeG6BlZpqwKcbGWwSUMbGqIXRYiZcFAtjkcEaCdmgZHLoKCIeyogl9g0Nzq1tjU4vZBRVsWVaodbIlihBSLSHj7+Ds6uTqyvA3cPLy9vTw9Pe3u7TTz+1s7M7fOTwkSNHjtjbHTpy+PCRw0fs7Owc7F1cnV3cXACeHu5e3mgcfmR88sL+9ZOLS3NrqzPLSx39fc1dHcOT44WV5f1jE7PLa5eu3Zw+tVhZW1dbX5OZnZZgUqdak46e+CUtMwwbC4xhR2DZQBw74kAXGxcRHRceHRceHReBZcEpIprERBYaSAI9gafD87QkkT6GrUISeYjouM9uPn/79tvXbz+8+/DdxPQmjZeKoSUFQwXugXgHT7Cda7CdawCOxJbIE7T6tM9uPc3KrRBK4p++/ubCtfsLa+cX1/eWNy6ubV/ZPHt1/cyVC9furWztYQg0V+8gV7/wACg5PEYZgNH5IGSBKK5nBBoQFAHDkuITbRZrXnxSamZ+RWNbX+9g+9HxqvO7A5srrcP9WeMjRSYdqb7KuLbYfPXi0Nx0zeZK27OHk1++OP7D+/mX90dfPzz66EbfrQut9652PLjedf1s46XNmrMr5asn808eteZbyalGXKqeyogOEsUiFVy0JA4hYiIZBKBGSknU8xgUGCEGSiJhevr751c2R07MZRRW0kSKGCYHS6YDPH3tHZwdnVycXd1cXF2cXVwcnRw/PXTo0KeHjxyyO3L4iJ29vYODg52d3eEjR+zs7RydnJxcnFwBLp7ent4+Ph5ePly+cG5+eWZ5ZX5j/dTaasdAf3NXx+jxieKqiqHJY6dW1y5eu3FybqmiurayqsqanqzVSi2JhpHx0Y9ogXhWOI4Z/g/IsGhmKDo2AssC4tjh0XFhGGYYhgnEsfFcLVWcQBYayEIDUaAni40xHDWOIYOjY8/u3Xr//jev33795v23C+uXmMI0EjszMkruFUJ0cAc7AMLsnP2R0XSpwqRQmS9f/by2qYcaK7r/9MPlzx7NrZxdXN9b2riwtn3lH6m9u3P+Kp0lcPEOcPUL8wMRQERNMFbnC5cEoXge4Rj3oAgIOkZntlrS8wxJaek5Za3dQ33DraPjZWd3u09vtBwbKxjuzzZoYiqKlKvzDTcuD8+eqJmfaXxw+9ijm0N3LnVtL5ZtzOVtLtpePez57ovJf/l+4T9/t/Gv32384ZuNX7+df/l4sraMm2aKTtQSKehAJj6SS4HIuVitlMJloEScGKmQTCKAY2KgWByyp7dvcXVrYnrBVlhBZPHC4Eh3b38HRxcHB0dHR0cnZ2d7RwcHJ0c7e/vDR47YHbG3P+Jof8TewcHB0dHRwcHB3t7e0dHR1dXV3cMd4OEOcHd39/Dy9PLx9QtMTrGOTU0PT54Ynpxs6u6qbWnuHOpv6e2aWlo8tb6xtn22b3gsr6CkpKTMbEqQSHnxBnVrR8tHtJEELhDPPoA8yOiB6M/3B1ckTcKQWehSM11qJgn0eL6OLNATmEogjDy/dPbD1797/cXXr99/s3PxLp2fQuXnwGN0vqE0Rw+4ozvwsIMfGEqUKSwKtWn77H7PwLEYMufm/Zf7N58srJ0/CO7q6cubZ69u7O6fu3Ln7OUbbJHC1TvQzT/cJwIHwitCMKoAlCgQGecZhvIMigCjMBp9kjklS59oTbIWtvUOdfU3dHSlHx1Nmzia0dNpqa/W6tXRhdmi5bm6zaX6kf6cjtbkmePZC1O26dHkU+O2z/ZaPrtQ+x+/W//xT5d//L83fvzrvR//+ujHvz388e+3fvzx1rGRlHRLTJKRRsIEU7FAfizaoGLbktVqWVwsNYoUA8NhwehoUDQO2dndtbC6OXVq2ZpTRI5lefr429k7O9g7Ojk6ODs7OLvYOzg4ODo4ujg5Ozk4ODs4Ojk4Ojk6uri4uDg7u7q6Ojs7u7q6AgAAd3cPgLuniyvA3cPby9vf1y8YFYXLyiuua+koqa4tb2jMKStNyc3Kry4/OjMzOb94fG65pqkjO7+kpKzKaE4QyQUao6Z/dPAjWghJEBnDAcZwDgh/yi6GeXCNwLIisKwwDBNC5FNERqo4gSI0kEUGolBPEsTjY+XBkbjhsfkvvv7dy3dfvf7wzf7tFxR2IpGViSFbgoAsZw+kvSvwsEMAEISXqxKlCsPCyvbY5Fw0Pvb8/t0b914sru8trJ1f2rjwM+3Zy7cv3bwvVhvcfAIA/mE+YWggRhyGUQYi+cEoplcY0iMgHARFyZX6hERrfFKqIdnW3jvY0llz7Hjtpb2B/UtDx48VNTeatSpcjk20vNByfX9iZ7vn5HTpk0fHXjwafXJn6NHNod9+ufL07tHr5zvvXB29cLrz0pmeG5dHr18c2FiqWJgp7Os015QpK4t0qQl8pZCikcUZNYLcTIsxXsbnUCkkNDoqEhEFxGCRbZ3tS6ubJ2eXsvNLESisvaPrETsnO3tHewd7Jyc7N1cHd2dHH4CrrzvAxx3gDXADuDg7Ozm4AtxcXV09PDxc3VzdAAB3AMDFxdUN4OkG8HL38PUPCA0NAwGBMKFI2d41OHR0srq5rbCmJr2owJKT1TU2Nja7sLp7sWd40pZfWlBaqTMlcOV8ZYJ28NjHG3IEjn3gelC/CGt4dBwQxwbi2JExnP/dkykSI1moJzAVIZExjW0j77/+/cu3H1598dXnTz4weKl4RjqengpCSly90fauwMMOgcFhGIncJJHrJ6cWl9bOIjHU5c2L9x5/cUC7uL63vHlxY3d/Y3d/99Ktq3ce6xOtLt7+7v6hniFwMFaEIBvCooUQAj8MTgwGIoAQlECiijclq00mjTmxpau3paNxcrL99PrAmc3e2dm6wYHCosL4zAz5+Fj1zpmRs+eObW4NfvPrczf3B/Y2W7fmajfmqka606wWklmDMSjhyUZ0aW5cfgat0MZqbzDm2ThGDd4ST0vQ0ONVcWaD3GSQW9OMFrNWJOJgsUgIJAwRBYpCI1pa25ZWNqZPLViS0728Az455HDI3vmwvZOdnR3A0T7QwxXs5wEP9EaHBUX6+QR5eXq7A1ycnd0AAIC7u6enp4e7B8ANAHADuLi4Obu4uwG8PL38/fxDQkJBEAgGh6NWVDRsbu91DY52Do90Hj2aWVHefXR8cmH1/PU7QxMzWYUVFXVNyZmZYp1Sm2TqH/+YNhLPAZP4P0/WcCwrAscO/4drRHTcwdyNwLIwTAVNYqJLzXSZhSpNoEkSqFwtEssuKm19//XvX7378tW7Lx+/+DVflo0mJJLjbIgYjZsv9ohrxGGnQL8guFBqEEsNA8NTu3s30DjG5Mz6g2dfL6zvza2em187t3z60sbZq+u7+9sXb1y/8yQ9q9DDL8jdP9QrBAZEc0F4ZXg0H0EUogicSHhMGBjFFspVBosywaQ0mtp6+nv6u+vr8ssLDaX58oI8cUmhOj9bo1FQszIU+bnq8rK0kpLUwlxFViorL4Wbn8LPSmTnpnGHujKGu9PHB9NPL9c8vXvi9cP533x14W9/etpcY0zQEAoz5Roxns+K1qoFOq04Pl6q0UiIRExYaAAoMgQOj0SjkQ0NzStrW1Oz8zyR9NPD9oeO2B+ydzx05IjDkUNBrs6YYF8mNIiLihDhkNjQIJCfX4Cnj6uLm4ubqyvAzd3dHQAAAFzdXJ2cXV0ATs4AZxd3Ty//gMCwwKAIKBSDQRNVKuOZ3ct7lz/bOn9pbGYuv6q2Y3j0+PzK3vW7vaMnGjv6a1s7TKmpApVMYYyvaWn9iBZM4oFJvEg8JwLHjsCxI/FcYAwnLDouHMuKwLKA/9inwqPjouOUTHkiQ2ZhyCyxyiSm3BInTmBwtanWstdvv33z9svXX3z1/PV3WmMFNEpP5WajSHo3f9wRtwg712APv0iBRC+S6Ns6R/evP8Tg4/pHZ5+8/m5h/cLs6u6p1bOLmxfWz+6vn9vf2rt+/e6TwtJqn8BQD/8Q72BYBIYdFi0KQ3OgMVwMhQ+ExwRGwMhxfJE6Xm5IkMYbGjs6u/o6GupzG6sT6ys05UXy0jylTk4Sc7GF2br0RH6mLT4n15KbJS/OlVYVqEsy5W3VlsnhvKsX+14+PvHi4dijO0MPPxt+cG306b2pve2O4e701hrTSG9xWa5RI2MYDBKjUS6Tc1ksSgweBQKFgcBhMCgQhULU1NSvrG4dm5pBYLC/+uRXR+wOHT5yyN7usI+zPSbQW4gEGkjQxFhMAgPPgEQgg4KDvfwAbu4uADdXAMDD09PNzQ3g5u7k4AhwdXdxdXd2cff08gsMCg8LB0eCEBg0gUZlzcyu/P5f//j6w7fzazv1HX3Dx6fn1rdvPHg2Mnmqa3Cstrk9PTs7LduWkZ9XXFP7izWKBSGzI/Hsg84MjPnJGBjDOejDB40aiGMTeDpBvC1OkcTX27haK11qipOY6Gy1WpPy+vU3b9/++tXrD2/ef2/Nbo+AagixtmiK2SuY5OAOPOIS6OIZzhfrJbKEqpqOz249JdIEDW3DT958v7B+4dTq2bn1swub59fP7a+f3d/au/rZ3cc1je0+geGeARFeIfBQJANGViCoEgxdQGZLIGiCfxgYS4ljS9Q8hYotlRVVlpdWFDQ3FXQ2pfe1p/R1pPZ1ZJbkaQ1qRl6mOjNdkpNtzMtLLC8xVpao6kqVpVmC3qbUiYG8yZHcpZnSk2OZg236wZaE4bbE8oK4phpZjpVRmC0uy9cWZuuSE6SpSdrUFH1Kkl4i4XO4cUQSAQ4HIeCRqCh4VXXNysp6Z3efIwDwyaefHD586PCRT53sDwG9XLnwMAsFnS8klipi8+QsDgKICQmM9Av0cnN3dQe4eXh4evsA3L08PH093H3cAJ7unt5u7l4enr7BwUBQJBwKiUIicGQS02rNu3Hn4dVb99r6hqtbOo7NLJ1a2V7ePFff1lte11pW25RTUp5TUppVVJJVVPJxaslcMIkDInBBBN7/pgUReCACLzKGExnDOQgugadTJhaIjVmq1GJhQhZfl64wZrIEeoEg/umTD2/ffvv67VdvPnxXVj0MQurwDCuanOATSnIAAI84BzoCgjkCjUxhyi+svXPvFZOryi9tefjym9Wdq3Nr5xY2zi9snl8/u7+2e2Xz/P71O4+6+kZ9AyM8fcO9guDBMBqEKIUSuEyJmq/QovDkQCAEQ44Vqow8pYYjkxfXVGXnZzQ3F3S22FrqE0YGs/p7MjPSeDJxdF6Ooq4ucWysyZqhKS/VT00UbS7WnhjN6WxIePFg4bOL/f/5uwt//MP5f/9+57++P/fm3tTyXPnlvf7iPFFWOi8pgcVmwhUSqkknSklQZqYa4pUihYjDoZOi4EAQOBiKiCyvLNvYWM/KzfnV4U8/OfTpocOH7D79PwEAe3yYTzwRWSxjNlvEjSZRXYJUGgWmAkORgYGBHp5ubs5e3h4enp6eXn5+/iEBQeGenj5BAQEBvgH+fgGhIRGRQCgEjIRBMbhoKiOWn1dUUd/azZWpEm25nQPjXYMTpTXNprTM8rrmgopqY0qa1myJT0zOyC/8iDYqVgYh8cFE/kd5jeGACLyDEQsm8A6yi6RJRPpMvjZdZLQJjRkCXSpfmUSKlVLp0lu3Xrx9+92bd1+9/fK7tu4ZJM4YQ08FYxTeIUQHANDONdDeNYDBkkrlppS0wgePPwhlJlNKwcMX367uXJ1bP3/wP7XVM5fXdi9vnNu/cffJ0YmTQaFgT78wr0BoMJQaGS0EY2MJcTw6lx9DoQUBQVFEmiohWaLV85Wqxq7OioaKiRPdZ85MLM63bG/2n5ppKS8zKRWk4mJDVXViV1d5Xm5iWXHC+Z3B21cnzqy19balPr23MDuRf2OvZ2+99vRs0epETk+NvK9FW13E6WjU9XUk9XakJltoGgXObGBZjPwEPZ8bh2NQogjREAQ8DAwJgcAi8gtzTy2cotDJv/r0nz49dMju0Kfejofw4d56KrI6XtCboR/OTxjJT+hN0yXgkQoMnA4KB3q7e7o6+Hm5eXm4eXl5BwSG+geF+3j5Bfn4hAYGBgcEBQUER0ZCQWA4HIZBwfG4GDojTqgxJotUhvgkqzk9z5iSacsvN1uz1AaTxmiWqjVai8WclpGWk/cRLZIuhZJFB5E9cAUReJF4buQ/GjIIz42M4YRHx4HwXDRDFkWXIGliBFWIoggQBE4YBA9HMS5defT27fev33z5+v03IxPrqJh4UJTaH8hy98c5ukfauQQedvIl0wUyhSXBnPXg8XttQqZMk/L5069Xd66eXDkzu7I7u7q7snNpZfvSxtn9W58/Pz69GBIG8fAN8Q6ChUBpMLwsiiJEkWKxVBqJwfALDUPgSGpTskStFyg1RTV1Vc119a0VBcWm3Fx1XpYqP0tTkBOvVdNTUySVFSkVFVmZNkuiSZhrkxXlyiqKNLmZ0tnpptpq89hw4c56V2WhNC+dXZjOLk6lFafSGgol7ZXartqE5sr46mJldZm2vjaxqdEmlVERUeFhoEA4GgqFg0GRkdk5ea2dXT5+vp9+8qtDv/qVh4Md0t9dgAhJYUSVK5k9GbrxksSpitQRm6GYT7exKAk0HCUyCB7sBQv2CfECeLm6+Hp5+/n6+/n6+3p7BwYEBviHeHv6hwSGR0ZAQEAEChkDgaLhKLxCZymvb0/NLk5Iy0nLKW3rGe7oG05ITjMmJptSU+KTkkQqDVss/cV7rQhKFoOJvAPUgwIT+Qe6P9MCcWwwgQcm8DBMBYapwLKU0QwpisAFIWmRUMr6xv67d7959ebDuw/fzi5dhKAUgZFCr9BY9wC8kyfY3i3ksJMvjshWaZIMCbZbn79IthazBLrbD79YPbN/fGFraml7evH00ukL67tXts5du3H36fzKFhCK8vQL9QyCBIApQKwYhOODsbEoIp3AYPqFRUAxeLUpVaSMZ4kU1vzi8oa6yvpSW46+oNBQmKstyNUUFcTn5mgqypPa2vI7u6vyi9LyC0xlpaaSYn1RkT4tXTo/39HYmDg9VfX6xVZvV2pNuaqxSt9aaW6rtDSXJdQXG2oK42uLDa1Vie3VlraatJx0NZmIgECBASHBFCYTFY0NDwfZMvOS0m12Dk5H/s8nbp9+QgSFmVnkfElsNhdvxAOT6cjOFPmpqowTRalD6YaelPhmiyqDT1WSoiQEFCkyBObvHejm6ufq6u/tFRgU4O8X4O3l5+Xh6+3pFxwYFhQQCgYhwWBUUBgoITnjwYu3tx+/vPXo1ZlLt1ZO722cuVBcUZORnc+Xyhk8HkssjeULP6KlSizRLA2SLoNRRAeiB7QgAg+E54Lw3P/pzzEcCFEosxRkVHSkFTebM6sU+iypxkqPU0+d3Hr7xW9ev/vyzftvtnbvorC6UIgsIJLnHUxx8oDZu4UdcvBB4xhqbZJal3zl+oPC8iYiQ7R/59nGuetTS9vTyzsnl3ZWdi5t7F5lg/4UAAAgAElEQVTZ2r16/c7TjTMXIVHRbr6B7oEg30hiGEYUjBL4RlKBUdRoMsM/PBKKjlHEW/gybZxIkZJVYM3JzcyzZWYnFBYlFRUmFRcnl1dY8/LNxWXWqtq8hpbqooqCypqC+oaipuay0oq82sbq1Y254dGOpuayy1dO9/U11dUWzcyMjR/va+uu6eqrHzzavnH61MSJ/uaWsr6e2vlTExcv7k6dnIpPSGTxZRyJkhrHiYvj27IK4viiQ0fsHX91COHrlSHjNacZRwvSj5fZBnPMdQZBZ5J0qihlub5gq61ivbnsZJmtWsNPomO1eEQim5qnVSSK+HQ4LNLXC+jvAwoODvL29XAFANwAnp4e7gB3Tw/fiHCwf2A4nS1YWNsenJhu7Bqu7xzqGjo2ObNU19hRXFqLwVNwdDpPoRRpNB/Rxtuq+PpMAl+PYsggJEEknnuge9CWoWThwcN/bFgcIl+fXtKWkt+gSypUJ+QakopYPN3A0Ml3X/zm9dsvX739+sKVJ2RGcjhMHggS+oTRHT3g9q7hn9r7wVAUhcqk1Fh29z5rah8i0AVnL9/dunBzeuXMzOruzMru8vbF9TNXts5e3b/9ePfyZ4hooptPoHsgyDsSD8QpgpAyPwg7FEGDYSmBEeBIBEao0PNkGpZIZUixJaXbUq1JFovcaBTJlTyFWiBXCWLZZIGIq9Vrzckp6dnZepMxJT05Ky+noKSioa1vdnO3f2quaXBs9NRyz+TJtpHjI7MrgydnmocHO8fHazo7W4eGC+saknKyM0sK24cG5re2+o8dT0jPEqoNHJmSJxbL5KqM7Hwyk/3pp4c9jxxRU3FlBlmRkp8rjC1XCzqs+uGCpOEM7WCadq4659xA47mBhvWmor40bY1O2JasW26vuz4/dWd9aW14oDLZwsEgMWEh4KAAT4Crk5ODk4uDs7Ozi7Obt5dfSGhkBBiempUXn5RutuaW1LY1dQ23dA5V1XXk5FcQKHEMPp+rUPIUyo9o1WllvPhMokAPJQthFBGULDyog+zCKCIkXQqnikEE3sGSBSMLFZb87LIOU3q5WJXKFibAo6gNTX3v3//w6vWXr958vX/zFZOfEQIR+0dyPUOoDl5Ie0DkIcegCDBepkyQqUzL6+eHxmbR+LjV0/tnr3w+s7o7t3H+1Nq5pa0Lazv7W2evX7zz4OLt+wQi29M72C0g3CsSH4aW+SOUvjB+EIIOxVHDoMgIGJon1caJpSyJXJ+UmmJLLy3Prq3JqK9NrSxLKi5MKCww2qxqa6om02qwZhjSsxJMyUqtURxvVurNuoQkkz7JZEpLTM5MT8m02vKyUzIzkqwpiekJqZnmlIwEdbxEJOOwuQwmh4ElxaDxWBqLTmMxSHQyIjoKGgVHYZBIFCIhOU2sNtodcQR5exTrpBk8MjvCRwQLIvk4ssK8zCRklYzeoOVMlVqvTnRdGGw8XpjUbpLU6ISDOUnbvS3Ptpf/+cHt3927/fbC2bX+npIkEz0GHR7k7+7mau/o4Ojo5OLs6ujo7OcXFBoB1poS4xNTFfrE9LyS5q7B4qqm+tbeovJ6gVwr0mrFOh1XrviIlq2xxqnSolkqKFkIp4r+ty6MIoJTxSiGLCpWfqALIvCAMVyjrap7fLmpd9qcXhHL04eD8bkFte+++M3L11+9ePPVzXvvBbJc/wieTxgLEEh29EbZA4CHnQKCw1EyVYJEaTwxt3Hi1CYSyzi5eObSjccLWxfWz11b3r68tHVxfffq+s7+3s171+4/pceK3L2CXf3D3CNwQVESX6TcB8YPhNMjMaRQCAoIj+bLdDy5nCUR65MSE9PM5RW27q68/s7svqbMnsaMrsa05mpzc7WlvT6lvSWrojIltyA+K1dny9abzEqVRqTVilUKgULG1ahE5gS1Us4XCek8frRYglOpyCIhRirCxdFgNAoCi0Oh0DBkFASBAsHgQBAkNBwYCgRFhoaGKDTxOcWV/j7+bDSiMUmXI6CmxeIyOUQjHqbHQRJJCCsFXiVjLDcUPlo6dmGwqcUoTCPBU8lYAxZuIaH7c5JvLxz754fX/uvp3X99cOfJ2e2Rhhopgx7i6+fi4ubk5OTk6GRn5+Dq5h4UGlHX2nH++o31sxeGT5zsO3qsuKreYs3Sm5PFSg1bIqFzeXFC0Ue00SxNDDc+KlaOoEl+doWQBDCK6KCQdGlUrPygoGQhJk6dXtbR0Dvd1DOVnttI4+gCw7Gm5LyXr797/vrL52+/+vzxV3JdsVcw2yOICQikOPmg7ABhh518/EMgYqVBrDQOTZxa3ryIwDKGJ5f2bz+b39xbP3dtdefK8ulL62f213f2L9y4d+Phc55I4+oZ6BYQ7hqKCYqW+6Bk3nBeAJweCseHQtDhULRArlfqk2Rai1xjSrXaSsvyGuuy+zoLR/orhvrLGutSM23inBxFQ0N6b09Zc1NhTq6psDAlLy81Oztdq9XI1AqxQipWSOQahcaolaikXDGXLYzjS9hSFT+OS2Vx6Hw+k8OJo1IZJDKNRKZS6XQKjYaKQsPgyOhoLBgEUmn1bV19ZCw2VcTtzkhoNcvbE5UtCbIWo7TFKG3UCatlzBaD5Fxv08uNuQuDra0GcXIMpIBDM+PgCkhIg1E+mJN0Y3b4h5t7f3p2708vH//6xrUTrS0EGMLL08vJ2dHBwe6I3WFHZxefwKCyurpT6+sjU1N5FZWWDBtLLI0m06IJ5CgcPoZKYQtFAunHqUUxlFGxSjhFDCX/xHlACyEJDoIbFStDMxVopgLLVmPiVFJLfkHDYGH9YEZhc2JGFYOr9w5CimSWZy+/efXu18/ffHj88jtzaoN3MNcjiO3qT3LyjbIDhB1x8fXyCxMr9BK1qbP/2Pb5GxgCq2PgxP7tZ9PLOzOru6dWzy5s7K3t7K/v7O9d//zO09dqY5qrRyDAP8w1FB0QLfWOknnBeP6IuEAI3j8cHg6N5st0ivg0vSVbqrKYkzLM5gSVPE4hJWp0FHMq15TMVcbTZTqmOV1pzU7IL0zLzLbYsizWrOSC4oKCktKiupqCumpbWXFWZVlBfU16SUFSXk5VS0fH4Ehtc1tFTX1xec3wyLHa+pb0nJy80tLW3t5jszM1zc1Kg14oVaiVWpFQlJKa0dndHy+VVpnjh7MsY9nmyfyUk8XWk0XpM8Xpx3OTus2KE0Xpd6aGvz63fvfkyInCtFadsCWe32lRTJdkXRsfeLx88uHy9JvdtX+5/9nfvnj2ty9evdw7bxQKQwL87R0PH7H7xM7+iIubm7uPL5ZKJrGZKCKBxIqT6LQYMgmGjUZicVE4HJZAjOPyJQr1L44slAiaDEYRQ8kiBE2CoEmgZCGYKICSf0owgiZF0mUH2cWy1FytVZdWakgv16eUGFNKeNJE/1AMmSZ98Oj963ffPH/9xbNX3+UW9fmE8D2DOM6+JCcftL17xBEXP4BXkEimk6vNtU29l68/JNAE1Y39+7efnVg8fXxh6/jc5uzK7ur2lfWd/bNXbt5+8sqclufiEeDhF+4ejPGPknggZV4IUSCKG4qk+4TCQyFooVKnMScrjBaBQqO3WPRGZVamNtsmTzSzDXqmVEJisbFMFkEk5UqV4qQ0c7xJK1GJFDqVKTkpOSMrNTfPVlySVVpWWF1b2dRaUl2fV1pVWNuQX1ObVVqalJmlNiTEJyQqtXqeVCrX6RKtGUlWmyLeQGNxSbRYKplGp9ETTIm9/UPl2dkNiYax7MRTJdbTzSV7ndUXump2W8tni9JG0vWbreXvTi/88/W9r8+tfna0a70uf64sZbU2b6+36d7MsW8u7v7x0d3f377270/v/v398x+/fP2HB3dqramoiGA3Z7vDh3/l4Gjv4gpw8/SKRMDgMRgoDk3lseLEAjQJH0WMIdApZAadyxdyBWKxXPWLIws5nCpF0GQImgxOlcIoEhhFAiWL4dSfbmAUCZImRzEUSLocE6eiCg261OKk7BpTWqklrUxtyAoOx8FRzDt3X799++vnL9+9fPOb+sYTfmFC9wCuiy/FwTvKDhBxxNnfzSOIw1co1ObCkvpbd1/Q46T5JU37N5+dXD5zcuXM9OL2zPKZle3L6zv7u5du3H36OquoxtUjwMsv3Csk2g8h8kDJfdCyQBQ/CEb1B0aFgBB8hUpjMbGk0jiR2JhsSbUmNDTkdLfnd7VmtTZY87LUOjVTq+EmJmnSbGZbXqolPV5nlmnMSo1JLVSKeQqBSCsRqMVqg1ZrNGj1BolczpeLuGIORxjHiCXSaHgmg8SOo2Gi4QgEGI+PptEosbEMDBoNBkPAIDAwPEKu0vQPj3bV1ralmsazzfNl1jMtJRe7q8+3V2zU5I2kaSayTNdHO767sPlvNy/9/uruq5UT10darg013J3oeTg7/np94Yf98//18Nafnt7/85tnf//w8sf3z//90Z1jNaUiHCrQ09XuyCf2dnZOji6ePn48icScnmrJTE/JzTRZU8RaJVsilGpUHKEgjs1hsrlxXMEvGrICTpUe6MKpUhhFeoAKo0h+xoZTpUi6HEGTRcXKYzjqOIXFbCs3pZUkJBfGm3NAcFpQGO7y/sM3b7959uKLl2++7+6f9wvnA4I4zr4UJx+MnRvQ3jnI2TWIzhSqtBZbdvndB2/YfHVqRsnlG49ObZyb39pb2NybXdld3rq0vn319Pnr9158UdPW7+YR6O0b5hWM9kcIvaM0XkiZL5wTCKOEQLEB4WAmXyiJ1+PjWFSeUGdJTkqz5OWbq8pNXe3pfT1ZdbXmtDRBeoYsK1dX15xbUpWekWdMy443W1UJaUqhiiWJ50v0XDqfyBYxhDKuSMqPjaNQaFE0GoLHxcrFZI2crpfHmjR8AY+ExUTCwEEIaDgxBoOPjkLAYVA4DAyOVGl1I2MTQy0tbSnm8WzzYoXtdFPRubaK9ZrcwSRlR7xgptx6Z3rwd/tn/3Tvs99e3H44PXRtsPnWWMfj2bE3awvfX9j9r/s3//Ls8//7/P5f3z7/8d2zv7x88MPNy0sdTYlx9BAPF3u7Qw52jnZHnLB48pXrnz18/vSzh/cmF0+l5+ewxAIai0lnMdE4HJ5MpjJZHIH4I1oETQYli6FkMYImQ9LlByH+R3B/ujn4FEGToRhyLEdF5GsVllxrXl1aVlViegkaz/P2R2xu7795993zl1+/fPP9xNRWAIjnFsxyCqA6+UbbuUXYOwc7OwfRGHyF2pySXnjn/muZKlGXkHHxxv1TW+fmt/aWdy7Nr++tbF1ZPX11Y3f/ztM3PaMnPf3CvbxDPQIRfgiBT5TOB6X2hXP8YaQQWHQwEM5gC0TqeByDSebwFQazWC4R8PEcJkgqiDLq6OkpEnOCQKflWhKVOfnJ2blpGVnWNGtqqi0pxZZsSUs1pCTqky2mtOQkqzUxNT3NmqnSxovU4rKG0vaBprKa/Lqm8u7upvnFqbbuJktKQrxRZ05OamhuTbNmSeUKjU4lkQmT0lPGxieOtrU3mQxjGaZTRambdQVb9UVTuZZqEbXXLJurzro1NfiH6xf/+vjzf7ly7mJ7zUZ17pWBhruTA69X53+4tPffD+/8/eWDv7y4/5eXD/767N6fH9/58sL2eFmRDh8T6ubscPgTJ0dnN1cvMAxlMJs0Ri1HKaELOHQBJ5pEiMJisAQ8AoWKwuJi2Vz+Lw4a4VTpQdc9oEXQZAeR/bkgJBGEJPrpCww5mqXEcTR0cUJ6QUNmQVNGTh01VuEXADt5cu3du+9evvz6xatv51cuhiEkgGCOsz/N0TfaHhBh7xzk6OxPoXLUGovJknnt5hNTcq5QYdq9cnfh9N6p9bNz6+dOrZ5b3ry8tn115fTe9c+fTp7aCAiBePuFAAKgXlCWH0bni1b7wLk+YII/COUfAqLGcoQqHZ7JIrK4inizVCa1pihzbTJrkihBG6eW0YU8QiwdzeOQRCKmUa+zmJMlEoVGF28wJyWn5adkF9iKy0rqmioa2ysbW3uGx2tbOvIq6tsGJ1r6juaXN9S19rV1j3T1DlbUlNly0kvKS9q7e7p7h4ymNKlMbohXJprjs3JsY2NHR1tbG4zxw8n6qSzzannmakXmYKKsQUqvFpJ7zLLttupbk6NfbK7+9tz2WknOZGr8Zn3B9aH2FwvTv7mw++dHd3589egvz+7998Pbf35w8y8Pb357YXettVGDwQQ62Dkc/tQD4BEYGBYKBEOQ8EgkCIxFIInRODqJxKQio1EYHAaJRiHQGDKd8cuGfBDHA9R/zFrxQROGUyU/BxdGkcCpEjhNimAqcDwdgatLzasvrxssre6TqZK9/SL7+yfevfvu2fMPz1/9enP3BiRa5RbEcfGjOfpGO3pEOrgEOTj6EvCxWm2S3ph28crnWQU1sTzlxrlrS6cvTC+enlk+M7N0ZmXr0vrO1ZWt81dvPVzZvhQKRHj7BgECIQAQ3Qet9kYpfWAcHzAxIDLKLySSTGfxlWpCHBtPZ6l0JrlcnpOpr6s01VfraysN1eX6smJdtk2anSXLyVLlZBmyMy26eIlcxVOoxRK5TGPRa5INKnO8NtGoS9QbU/TpOUmZuUmZWUmJFp3JoNbr5GolXy5hKiV0lYSplnLlAnYciUzC4DBwSDQynIRDyOXi8fGxtvKyKq2y16g4bjUuFacvFqceTVb2G0WlcdhiVsxRm/lESc5qY/X+QOdWVcHJDNN8Yep+b+OjqfGvtzf+9frlvz6997enn//l4c2/PLr59yd3/u321dOdbSIoxM/eztXBIdA/KDwCHA6BQlAIMAoCRsNhWBQIBQMjoVAUDIaAwpFwGAoVQyITqbRfrlEHdUD78yb1k+X/ooWSxRCyGEqXodmaaJYmPrW0pnW8tmUsMb3E2x9UU9vxxRffP3v+/tmrry5df4SjmdyDOK4BsU6+WAdPkL1bkL2jDwZNUavNGm3iuYu3Kuu7cRTe/Mbe8umLU/NbJxe3Ty7tLG1cWNveX9m6cOXWw3NXP4dFxXj5BLgHgDxANG+Uwgsp84Fz/cCkIDDWPxSMI9I4UjmBGYcm0ZQ6k1QqtaZpSopUpSXCshJJTZWmvia+rjq+uSGhsd5UV5tYVmouL0u2ZauNZqFcyVXoRVKdgMGh8MQsnoiuNfKz87X5eby8LGZuRlyejZWTwcyyMmypTFsSL93MTzMJzBqOiBnDJCCpWFgMMhwK9OdymF2dnQlScYVG3q4RjafolorTFwuTJ1I1k+m6YbNiNEU9kWVeayj/bGLo7tTw1YGm5TLrXGHquZbKu2MDr5fnvju3/e839//y8Nbfn979y/O7f3t579/uXr9wdCg2MsLL4Yivl1dERCQYigDB4ZEwcCQcBIuCReHQUDQcioJC4RAIDASFQyAIBJZAwJMpv1yjftZF0hVIugJOlcIosp+lD2btgS6ELAJTxIhYBYIm06SWVLaOlTYMma1lviGIdFvpm3ffP3n2/smLDzfuPKdykj2CWG5BsU5+MfYeIHvXYHtnPziCoFAZ5aqEtdMX27qPovGsE/Pby9uXTsxvnVjYmlo8Pbd+bvn0pZWdi+ev3b1y+wmJzvL28XcPCPeIJPlEyb1RMh84xxdMCoHG+IWA0DEkvlxF4XBReLJMbZArFOnpOptNlJXNLSyQlpdqqiv01eXa+ipDY4O5ps5SUKSvqEgpKjGlpyu0GgFPRGdyKMw4qoDPZnNoFrPcZlMlmXkWPdOiZxhUJJkAI+BGcdhILgvKZyPk4hiFhCTh41kMVCwZSccjiNEwsZCnj9fzSMRag7pNI+w3Sk/lJ53KNY+YZGMW9ZhZM5ebtF6Rd7Wn4/XiqXdrc88Xxs+2ly+W23aayj4b7n48c+z9xtLvLp398/2bf39x769vHvz19cM/Prq7OzKA9PHydXXx9/EDg6HIqGh4FBoMh0RCgXA0DE/GQZFgBAoKR4BhcBAYCoqEQtA43P8/tQiaAkFToBgqJF0Jp8rhVDmc+hPt/w4ujCKBUA7WK1GsPJGrTWeIEzA0sXsgTGOwPnv16yfP3z99+f7e47dCdZ5HUJxrIMPZF+/oBbN3C7Vz9IuIRCvVJoXadGrx9Mj4LAJNHzuxsrp75fjC1uT85uTC1qn1c4vblxZ39rYufnbt/gu+WOnl7esZEA4Iw3ohxZ4IiQ+c7QuhhCGI/qGQKByRJ1fS+IIoIkWq0ovlspR0bYpVkJ4RZ83g5uXJ8nJkmVZuTga3uFhZWKrNytGkpcvNZo5WEysW0QRiGoWOodEJAj6Lz48V8IlSMZETi2ZRYMJYGI8OpuOBBBwIhwFSCWA6EcakoJiUKCYFTSeiqDFwBh5FiYki4mMEfEGOxdRg0nYapF164clcy0y2qZpFyMMhiwnYShphRKfeKCy82tr+cPzo8/nJa6Pt8+W2S70Ndyb6H06PvVg4+d3u1v/9/MZfn93/29vHf3754G+vnp4ZGox0dfV0cfXz848EQZBR0XAUKhICgsAio2PQLE4sGoMAQ4FwBBiOAIOhkeEgYBQW80vag7GKoP2ki6Ap4FQ5jCKDkqU/0/60apHFMIoETBGDKWIoWQQh8kE4DhjLDkfRXP0hbKHu8bMPz55/ePrs/YOn7wwp1R4hbBd/ppMv0ckH4eAWYecYGBSGUGrMck3C0clTM/NbMCStZ2h2dffa8YXTxxe2J+c3Z1Z3l7YvzW+d3zp/7fbDV/HGJDcPb8+ACI8QjDuc74GUeMN5nkAiEE0Jg6CRWKJIo6bxBBgSQ65JEMmkaoNIqiaqtFiVFq830tVqklAA16iwpiRaWpYo2SoTyyhsLprJQsbGRVGZUQQKkkrHUak4Bh3LYmKEPKyIEyXlwmXsSFFcOJMSio0KRKNC8JjIaEQoEQNGQ4LhYX5oUHAUNBwfDY9BIxBweFF+UUVmRplWNpCiGUpRzBYlDiZJCymoIhymUyA4qtedMJs3cvIv1zfv1dcvluRPF1jnyqw3jra9Wj7+ZO7Ys/npb3dP//fnN//y/P4fXz34zyef/8f9e/dX18Pd3T0BAP+AoAggCIVGQ+HwcGA4HAnFE7FkKiEKgwCCwsBQIBgKBEGB4SAgKjqaQKH+co36RytW/uyKoCkQNPkv9mQoWQwhSyJJYhBZBCGJIAQ+DM+H4rgRUXSvUGQ0gX3v/uvnzz48efrF4+cfMoo6PENZboFsZz+SkzfcERBh5xjiGwgWK+IlyviuvqOnd6/BkIyG1rHlnf3jC9vHF05Pzm/Oru0u7VxcPH1++/z1e4/e2LKLXD19PPwjPILRHnCBJ0rmDed7RBCAaCocQ46EY/gqJUMgwpDoEqVOLJcotEI2H8cSojgirEBKZPGi6UyoVBGjMRJSswRpWSoWL4ZAAuPwkSQSnEBBECgoKgMXg0dGR4M5HHxqstyWJkk20tLNlBQjXi2NolEiEDBfJDQIBvLHYyLRsODIQA9QkEdYoGdEmH9kWGAUEtVc15wglZjjyANp8aNW3XRRYl+SuCue1yZhdUkFJ62pK4X5l5ub386e+nJt+c748ImC9Mlcy+fHe7/ZXXy7Pvv+9NIPl87+9/1bf3567z+e3nlxbqtArUySSTxcnb28vf0DgsIjgCAIGI6AA0FAECQyCoNEoWFgKBCGAMORECgcBIICgZBIVHQ0kfr/p1Ui6cqfswunymGU/5myEJIITBRCSCIwSQwiikFEMZgoAuP5kBgeGMeJQDO8QpCRcOK16w+fPXv/6PHbxy++LGsc9Qnn/ETrBXMARNg5BXv6AvkStVSlr2vuvnDlcySaWVLVvbp7dXJ+c3J+c3J+Y2b1zNLOhcXtc1vn9u89fltW2QDwDvDwB3qFRPsgRZ4IiTeM5x1JiUBRcGQ2CB7NksroQhGewZTrdHKNUioXEmhoHB2OpSFiaCgcBYklgbkSvCGFacuXZubFC8UUIhGKjQbRKdjY2BgSGRXLJNDoeDwBxYjFSqQ0oyE2xybIzWBlpdKSjAROXAQM6g6K8AED/XDoyJhoEDDYIyzANSQAEBbsFR7kg4TBqitruVQ6DRzenqgdSo8/mqUfTJX3JYoHzJJ+o2wkyXAi27rb3vx4buabczu/uXDmzuTAYlXOg5PD31/Y/PLM8le7qz9c3vmPe1f//d61Pz6+O1RW4PBP/3Tok39ydHHy8vH19QsMDgkLCQuFIeAQGAQKhyCjYNG4KBQaDkdCECgoDA6KAIWBYGA8mUSmM345axE0GYL2UWqhZCmU/D+0B7oQkghClkDIUghZCiVLIAQhjCCAEwVgHNsnPCoYiDmze+35s/cPH715/OLLxu5p3wgOIJDr4k919ILbuYUfcQp29w4XSLQytbG0qunazcdYPC+7sGF1d39yfvP4wtbk/MbJlZ2lnb3F07vLW+duff6is3fUKyAU4BfuGYT2gfO9kRIfON8HTAuGEehsWSQUEyuU0gUiEost12k0ep1MIceRsEgiAolHYskYAi0aS4TxJJTkDJktV5OdZ9HoBFxuDJ9PiIvFsdkEMhklEDAEQmYMAYknIggkWAw+lMUEaZVRCbpo6/9j4y2fo07T9u+ZIQES4u5pd3d3d3eXdHc67gIEIkBw9wRCCFEIEEhwdw06Prs7u/fOvb966vkbnheZnV3m+VV9q6tTqeo3nzqO6zyO8+oO8jRyBA5dAAIUQMHFFBKMyUAjYWVV5dnVFfmQqiJgeSEGiejs7OUy2FXZGU066faA8UDcdrDGtD9kOBy1nW4MzW9ov7Vr29PRox/mzv1t6dK/bl39cW78xu7+N2cO//XKzM8Lk79en/vX3cv/enL1/zy7/tv962Y2bdVXX61am5KVnVNaWlFUXFpWXlleWQGGQuBIGAIFxxMxFBoRT8QgUFAECopEw6AIMAAKxJEJ/xfVYrh6NMeA4Rr/C6oOydL+CS2SpUGytHCmBsHUIFlaOE2BoCkwLBWSJi2DkoorUeemFj5+/OXt8pHncu8AACAASURBVA/Ln37Zd3yuHCzNr1RklfIzinBpeZDVmVWZuVUylcVgcdc3dz948o7D1wdq2ucW749OrRjy/Jm5q1MLN2cWro/PXL776O2JU5PFlaCcEkBuGaYYJSvCaotQigIopxRO4Un1YASBJ9eKNHq+XKkxGS1Oh95kJtEoWDIKT8FSGEQGi0CiIoQSikrHdfkMtfURuZIrEhO0errBwNHpuVod32pViEQMKh0rkjD5IiqNjkAiiijEYhGn2mmm+ew8Mq4CWJUHg5ZQyQgWA4fHgMDAYmB1MRRQCq4swSCRybomJAKT9vVXUgykz6PdETLtC5sPhiwjtYGLG9oe7R/+fnrsl4W5nxbmfl26+P/cvvLb9QufZ0e/nTvz/YWJ7+bP/nrj/D/vzv96/8I/ny3eP3WYBQau/vqr1WvXFGbnlxaXFRaVlJZXFJYUV1ZXQeFQMBSExaPIVAIWj4IhwBAYEIWBw1EQABSAJmApDMaXYxRHi+bpURw9imNAsvUIlg7NNaK5JiRb9+90q/ujk0KyNAjmCmY1gqGA02UophJOEVchaXnFkKNHJz5+/OXN2+/ffvhpdOpaFVxeUKnMKRNmFhPS8iBrsqrTs8r5Yq3B6onXt959+EamdNq99TML905NXR2ZuHxq8vLZuaWZy7dnF25Onl+68+Dt9IWlajgqtxSQW4YoRkkL0JoCpCIPyi2CUlhiHRRF4Uk1Uq2JJ1MpdEaD1aY1mUh0Cp6MJtPwFBqOSseSqUgen8Tk4KRKfjjml8hZTC5MIEbbnCKnW+YL6BxOlUTKYHNJEhmbL6RzOTQkvAICyqYSyqV8lFpCJGOrwNX5EGAhAQdmUDEkHBwJAwKqSsHV5aCKIiQcpjdZS0orU7/+umTdGruA0ePQD3uN+/yWkURgvrf53u6BD+NH/3Z55rcbl/91e+H/vX/1t5tzf12c/nlh+ruL5368PPW3G+d/vTX76925H2/NnRroxleVp3711br0dUW5hUX5RXl5BcUlpQUFBSUlJXAEDAoDo9AwEhlHIGKgMCAMAYbCgDAkBAgDoHBoEo32JVquDsXVoblGFMew8mB4JgzPhOLoUf+lWjhD9W/tqn+/asNUIBhyOF2KpEsBaEZeCWTb8KGPH395/fa71+9/nF14BMFpCyqVuWWizBJSWh40LRuwNqOUxVOYbL5ANHn34RurI6bQ+Sbmbo5NXzs9dfXU5JWzc0vTl29NXbxxcen+o2efbtx9RmJyc0qq8yoQhUhhIU5bgFLlwwW5AAJDrIViqGyhQqo2svhyscpgsDtUJj2JQULhEVgSmkDGUGg4EgXF4ZE4AiJXTHX6zEarTKwgGixsu0usN3GtdrFay5Er2TI5WyRi8PhUFpOMQQHg0EIMvIBBBjDJIAKqAgoshACLEdAKKglNxCPRCHB1VXlVRQmgohgKAbF5wryCktRvvln99VflOZlaCr5NK9nq1O4PmM40hy5tbnl0cMv306P/XDr/r9sXf7s9/5fFc5/On/p04cy38xM/Lkz9cOXcD4tnf7527vXsye1NMUBBTsrXX2VkZeUVFOTlF+Tk5BUWFuXn5xUWFoBBQAQCikLDcHgkDo9CoWEoFBQGB0FhIACkGk34/6HF8A0YvgHN/R3qf9E1/tFX/DvX6lBsDZyhQLKUCKYSzpDD6DIITQKjicBYZk4RqL1z8MOHX968/eHV8g/X7i6jyaaCanlmCS+jmJSeB1ubVb0mvYTKEJtsPrsndPv+y0CkiSc2jc/cODt788zMtbHpxYnz12cu3Z6+dHPhxqPHLz8/X/5BY3bnFFdnl4ELENxCnL4AZSiASvKqCCgSD4Km0gVikUrPFipFCr3B6VKZdSwhE0NE4ilYFpfG4tIIJKRAxJQpBXKN0BeyW+wKuZqqNTBVWoZaz5IqyCIJWSJjSGQMsYwpljGZDDQRDyARq0jECiKunEYEoOHlVRVFIEA5Ag4iEFBoDAyBBANAlSWlBeXlxRUV5Sg0Ojc3b9Wqb1alrkr55quCNSk8UGW9jDdkUx2OOscag1cG2l+e3P3tzMnvzp96P3X81cThZ2N7n53e93L8yJtzx95OH/0wf+zd7JHbR3bUG+UlaalpqSmZ2dlZ+QWZ2TkZmZkrXw3Ky8utKC+DwSBIJBSLR+LwKDQGhkLD4AgwGAKoAlcj8Wg8jfjlGCVYQWtEcQxorvG/3hjQHP0fnryyIUBztGiOZuUaBpKtQrCUCJYCThdD8OycQlA01vru3S9v3v7w4u139559S+W5C6qkORXirFLaunzE2szq1LRiPJlntHpNdu/ijYf1zRspDPnY1LWJuVvjM9fGphfPzl2buXR7ev7G5esPH7/89Or9T75IfU5xdW45uBDOKcToC1CmfIg0v5oIRJABcCKZLRDINUyBQqjQ6R1OuVEr18nYPIpAzJSr+GIph0hCsdlkmVIsU8v9kYDJpuPyyXwhWSxmKNVssYwqktLkSo5ExpLImCIJnSsgUGlgMg1AIlehUMUoRAkUVFpRXlxVWYaAg3F4JA6PRCBBMASwvLKkuCS/qCi/oqIsI2NdampqyqpV33zzzaqvv8r45isuDBAXMrsVvAGTZI/feKY1cn5T08WB1ht7Nt7avWFpuPXGzq5bezc8PLb16eld945vfXBs29neeiUWWLYutTAnKys7Jzu3ICMje82a9OzsvKysnLy8vKKiosrKSggETCTiKRQiAglFoqBQGBAIrq4GA9E4NIlJ+nLzw9MjOVoM73eoSLb+3+b8n838f9eNaI5u5UrGyg0bBFsJp4lBWGZeCdRsDb5588Obtz88f/vtveefRJqaEpCyBKLKrWSnF6DSskGr00tQOKbR5jXaPBcWbvZs2E6giEfGFybP3x6fvnb63JWxyaszF29NX7x55ebjF29/WP70l5r69txSQFYpsBDOLUTr85GmArgsr5pQDsEB4SQyk8+TaOg8GUsoNzrdMr1WqBDSmHg2j8LlU1lcMhoLQaLATC6NK+HZPHa9RcvhU9kcMo9H5wtoQjFNKGaIpWyxlCmS0MVSBkdIxFHAOBIAjigBAPLLy3MqywsqyourqkrhMCCFjMXjESg0GIUCgyFVJaX5BYU5+fnZq1enrFr1derX36xalfpVyuqvVq0CFecZyagIHV3PxbeIKV0qZp+Bv92jOBw3n2p2n+3yne+PXt3ZeP1A58Vd7Zd3917b29fnUArh5bCy/IqSopzs3MLc4sx1OSmr1qxLz8rKysnNzc/PLywuLq2sqoJCoVgsBoGAIpAQOAIEgQBAEACegKKxiH8yZD2ap/9Dsitofz9r/811ZYpGsbVIlhbF1mN5BiRLg2StTFVKBEMGJ/ELSuFSmfn5sw+v3373/M3nBy8/WX2dlQhdNdpUBBSuK8Km5YJXp5dAkRST3We0ec5OXRreeQxN4B84Nj0xe3Ns8uqpiYXT5xamLtyYvnhz4cajV+9+XP70S0P7hoIKcHY5uADKLkLr85DGPLgktxpfVIWoguHxVC5PoiExhRS20OzxyfQ6tpgLw0AQWAgKD0XhoWBYdTWwAk9GU1gknVWvMihJNCyVhmMyKVQankrHMZhEBpPAYOGYbCyXT6Qw8QgsCIGsBAKLqiryqyqKqiuKgdWFEHAJGlnNoGHpVAydisViYXAEqLKqJDcvMyMjbfXq1JSUb1JXff3NN998k7I65esUSHG+hgj1MWBJPqFVRu9Q0nrUtF4NdcDC3RtWH291TvQFzw/HZrfG5rbUL+7pPd4WaTVKjSwirLK4pKiwKK+4PL+sqqwyOztnzZq1aWnpGRmZOTm5efkFBUWFxSVFpaXFVdVlEGg1AgGAQMoRSACVjuIJ/2zIRqzAiGTrV47YFa6/H7q/D8n/qRtRHD2G+3v8XdE0nKlCMhRwoqCwDMlgyR8+ePNm+buXy5+evvku3rQdireBCc5SiCSjCLsmC5CaVlINxplsXr3FdWzk3OFj51A43vCeU5Pnb4+eXRg9e/nUxOWpCzdmLt+av3b/xbsflz//tWvjloJycG45OA9EK8Jo8xC6fLgkD0jIKYNUQnBoEpMn1eBpXBKd4w5GZFoNk88GwQAQZDUSA0RgABB4JQBYhsHCCSScWq9T63V4Ep5IJlApZBqNSKZgqVTcSqhlsrFMNpbKwCLRABSyAgUrQYKLEKBiBKgQBc0lYUvpJJCYTxZwKSw6AYdDQOFAIKgyNzc7LW3tmjWrU1JSvkn5atWqr1K/WZX21deY4gILFemkgpNCUpuS2a1j9Wpp63XUQQt7b0A52uyc21QzvSE811ezNNx+tjO+JWjv8rsiZgMFiynOLyrKKQaWAVk0JovBrKqsTFubtnrNmrVp6RmZ2Vk52Tl52XkFOfkFWeUVBQh4FRYLwpNAXD5Wqf0y/GB5JizXuJJrsTwTmvtHM2VEcfRI9u/PSlOBYhswHDOCqUOzDUiWFsnSIphqFEMBJwpKqjAYLOvGjcdvlr97/vrDi7c/dvUdw1C8SLKnCqnILsGuzQKsWVdaVoU0WNxas3P3/hPj5xZgaNb6gQOTF+6cHL988uylkbOXJi/cmLx4Y/bqnefvf3z//a9Dw/sLSoB5paA8IKUIrc5D6vLhknwQOasEXA7CwQk0lliOpTGxZKo3GFZoVDwhB4uBkYhwGhXBZCApZCgaUU4iQOl0rM6gtLlMDA6JxSXxeFShkEmn42k0HJtN4nJJAiFFoWRJ5VQ2CyoRIJRCqFIA0YjhWinCqEBatESLlmYzCPgsAhELh0GBAEAVAFCZnZO1Zs2a1NTUlJTUVatSUlalpH6zat3XX+NLinwsUpiOTgrI3XreoEs64OD36Cj9Fs7RhGGy03Om1T3WEZgZaDreHu/32zbHwn3NzZ11jTq5prywoiinqLK0yuP0RsM1OrWeQKDk5RWnpKanpKavXZe5LjMrMysrJycrPz+7tLgABCrjCnBmm0Bv+dPmh2vG8a04nhnHM2M4ZgzHjOGasDwjlm/C8EwrUJFsPZJtQLL1aI4RzTYiWQY4Q/OfZoOhRFDE5SA8CEK4ePHmmzefX7z+8Gr5p6Ht40R6AEcLgTHa7BLs2mxAWkZZQQlYrbdpTY6h4X0z529AkMymrq2TF+6MnFs4efbS6LmF8bmlyUs3Zq7cfrr8/fvv/75z7/HCUlB+CTAfQC7GqHKR6lyYKKeamFEELgfhYQQqVSDC0ZkYMsXh8ciVcoVCxGHh+VyskIsW89ESHprLgCqkWK2G4nSpfCGDzsw22/h6I08goNAZOBoNR6fhuVyySEz3eHWxuMHv5Yfd7JiXGfMyom5q2EkO2oleC8luoEq4aDIGjEfByEQ8EokoKipIT09fs2bt6tVrUlJWp6amrVq1OiUlJSdtDRVYHuZR6/nkpIDYY+Bu88kGnbxeHXnQzjtQo95fI9uf0J7sCg/X+9q81s6wf7Crq79n04a23og3ggAhinILy4pK9Rqjzx1yOfzxWGM0Wm8wOFEo8qrU9LVrMzIyc9alZ2ZlZOVkZhcWZJFpEJNNqND8SbVcE45nxfFMOJ4Zy7ViuVYs14LhGbF8I4ZnXCG60mNg+WYUx4Bm61dKKxRbj2LrEUwtgqGEkcUVEFJxGfzcxKXlt9++ev3+5dtv9x6aobFDOEoYgtXnlhHScyDpmRVZeZUqnU1vcnb1Dl6+8gCN50UbNkxdunfy3MLJc5dHpxbGLyxNXr45e/XOk7ffffjpfw6cOFtUAckprM6pJBailbkodQ5UlAcgZxWDy0AYCI5M5vJJbC6JybQ6HXKlXG9QaHUco5ljtbKddrbHwfG7BI1JZVebtaXRX5twtLQ5GhusDotcreQKhVQGg0CnEfk8ukhEl0hpdpcwGpZGvZyokxp302pc1LCTHLATfDaSWowiosoJSBCLSuEwWZWVVZmZmenp6WvWrFmzZnXq6tWr1qR9nbI6Iz0NUlbIR1SF+YQ2FaNBSuzW07e6+P0Weq+WOGDj7fArtoXU2yLG9V5Di9vcHgmub2ja0rt5YMPgYN9gS12jlC8qySuqKCoDVABZDF7f+qF9e44dPTQ2PbVw/PhZm92XkZmfujp9zep1GelZRbmFxQV5xaXrOHyCRMb6Ai2Oa8ZyLBiuHsPTYflGHN+E4RgxHBOGa16ZqlaS7sob5O/LPsMfbTOKrUextEiavApOzy2EHD4yvrz8/ctX75+9Xh4Zv8ISRHAULwxnKKigpudA0jLL12WXqfU2vcnZ1Lp+6foTEk3qibadm78zOnnl1PTV09NXz84tTV26OXX55sNXH97/8OupyflyIDKroCKnkliIUeahtTkwcQGIllUMLgEigWgCnsklMNkEGt1gMctVCotN4w0ogxFFTVxRV6esr5XXxWVtDcr1Hdau1kBD0tnSZHPb+GoxU6Piy+QsDofM4VDFYpZEyuDy8Fw+xqCj1viFCT876WfE/ZSohxJxMQ0KDA1XhkeUM8lYnUJBwOFzc3OzsrNWr16dkpKSkrLyW25pq1alVpQUk2EgCRoU5OA61MwODW29ibXVLey3czZYWP1u6UaXstWmbrBq2/3u9mi0Pd7Q29K7saNvcMNg//rNve3dQbcfC0cjQDAynhIOxE8cHT95fPLg/lOzM1dv3X569fqDhpbu0nLgV1+lZmXkVpZVAiqqi4qKsDgMi8P8vxgymmtCcY0ojg7J0SLZOhTTiGKbUJz/xFzUCsj/rPz+s0hAMDUIugKA4uQUQAaGDrx58/2Llx+evn59duYmT1yDp3mgOENBBSM9B5qWWZGRUy5RGPRmZzzZfvPWCzZfZ3LVnr1we2TqyujUldHJhfHZxalLNycvX7/z9M27H/42Nb9YBUFlFZRnlmGLMKp8rCEPLssHUbOKwcUAGACFQ1OZeAYLS6HIVEq+UCBXCcw2vt3FDYaEtXFxMiGuS4haGiWdzZq2Jmd9wuZxieRinFrCUsiYYgmNyyXxeFSplCWW0ARCEpOFohCrNFJMyM70molOPdogh6tFKAahAgstJGFAKqnIrNeRiaScnJy0tLTU1NTU1NRVq1alpqZ+k7J6zdp0DBLBwqEFSLCLgW1Rs1u09E4jq8fCXe8QddnEDTp+VCOKGA2NwWBjKFofSvS09G7uHdrYtXlww8DGrvXtja11NbXJaG1DrKE+3tTft+3A3hNnz8yfn71+9PDZufPXb9x/effxm/2HR6oBsPS0rIqyqoqy6soKMJFEJ1PoX6Ll6/BiI5ZvR3NtKI4JxTWi/z1V/Vu1+pVctDI/r/xrBS2SpUMwtQiGBkZTgjC8jDxwc2v/67c/Pnv58emrN7OXHkhVjURGEEE0FVbSM/Lg67Kr0jJLuEKlxe7zBWtv3XkplttkOu/Y3I3jkwsnp66MTF4+M3N1Be2tx6+Wv//b5ev3wEhCdmFFdjm2EK0oxBnz4IrcampmMbCgEgxA49EUBp7BItDpPLGIzqQzORS+iCCVEUxGajQsqkvIasKCxnpZW4uuod4SCusUSrJAgFVIWXIZQyKlcbkELpcoFtPEEppQTGJz0ARsOQFVzCZWcIiVbEIFA1tORJRgIMUYSLlMwLabTUadXiKWVlZVrlmzZs2aNSkpKampKampqV+vSiksKqFRqRwKWUwhmNnkGiUnIqfFVPSYilGj4njETLeUF7OZ60Ph2mAo4vY1JxoGNwwMbRzqX9/fv35Td2tnV0vbpp6Nm3v62hraBvu27d9zfPz0+Zmpq+Nj82fPXBodnbu09PD2ozfP33x79MTZagAiJ7uotLQKhcHRWWwi5U9FI9uO4dhxPAuWZ8LxLHi+Dcf//azF8k0rPvwH2n/Hnt+t+He0TC2coYIQhJkFkECk5eXbH568/Pjk5fuF6481plYCLYwkGyph9DIAJTsflJZRzOBIzHav0xO9efuF3hTiis1jM9dHpq6enL56cnJhbEW1l25cf/Dy/Q//WLz9BIGl5ZUAsivQhRhZId6YC1PkVdMzi0C55UAACo+hsTBUOppIorM5FBqNxiCzeUQ+HyeV4CwGWtAjcNlYHhfL4+H5/MpQ1ChT0bh8rELOUihYEgmNzcaxWTiRiCoWU0UiMoeNIREAWHgxCVVJx4LJ8CoaBkxEVCKBJTwGyWO3uh1Ou9Wh1xkoZEpmZlZqauratWnpaempKalr1qwFAkFcFodFpWlFYptC4lKI7FK2R8n3qUU2Mc+jVtb5fG2JZDISDbjc8VCkr7t3e//QQG9fX/f6zub2rpb2wY2buls762vqWutat/RvP3Nq5tSJmZPHpqbOXbl08c6FCzfHzl2+eefFwyfvnr38NDi0t6CgCgRBcoV8Jo+NJeK/PGvZQqZMSZcrKGIVSaAn8K0YrhnDM6F5BjT3iwLyj+ePHRGCpYMztXCWBs5QQYmizEKIzuR/9urz05cfHz1/v3jnodHeiqeGUVSVwmInMZVpGRVrM4rJdL7F4bc5Q4vXHru99VSG6tS5xZOTV45PLZyYvHxq7uq5SzcnL91cuvfi3fd/v/XwNRLPyC2qzixDFGIkBVhDLlSZV0XPLALnlAGqkTgsjYWh0uFYAoXBpNJpZBqJy6fy+QQxD6sU4/RKklqG0yjwWg1Vp+P6g0a5kiEQEeUyhlLGlEuZXDaew8KJBFSpmCYV0/g8EpkAwSLKmUQYmwjHgstIiGoCrIqMhjjMuqDX7Xa6rBaHQW+WSeQwCDw7Myc3Oy8/tyAnK7cwNx+HQAnZfD6LL+UK1SKxViI2KRUOvc6h0bn0poZIor2+rT7R6PcGw/5Ib+eGrf1bN/Vs6mnraW9s62hq3dDZ3dbYXB+ra4g1dDR2Htp77PTI5OiJqfGx+dnppYvzt5cWH12Yvzl/8daDR+/uP1x+/PSjwxmFwggGi10glRIZX6pWZefbYyqRSUQS8skiFUFgwvEsOIH1j4XBn7iiuYY/hV0YWwthKMEEYU4RjCc23H/89tHz9w+evr318KXF1QlF2bF0RaAuTmKJUtJLVq8rQROYJpvPYg+en78Zq+3GkUWHRmZPnLtyfHLhxNTCqZkrZy9cO3vh2tXbz5a/+/uD5x9QeGZOUXV6KbgAKSjAGLJhqqxqZmYxLLsEWAlHo8g0HI2JwBGJFBqFSidTyTw+VcgnSfg4hQinlVOUUrKAi9brWDq9wO01KpQ8kYiqlDGVMtYKWh6HIBZSZBKGXMoU8IgMKpyAraITwWwyhI6tpqArMbBSlYQT8bt9TrfH4XZYnDaTzaQzCbkCFBwFA8FgIBgGgUGBYXQ8WcjmC5h8AYunksjlArFOpbXqLVadOeqLdjZ1NSVbgr6I1x1sb+7atL6/r2dzR3Nnc31LV0vn+vbu1mRjIlRTF6ntauzcPbRr/85DB/YeP3F0fGx0dnZ6aeHi3evXnly+fHd69tqjJx8eP/34/OV3s+dvCERamUIrlMppnC8vq/riaqGOSuAxiQIpQaDFC8w4nhUnsCK5hn83job/3hz8V9LVo7lGBFsPZWshTCWULC4oQ+FJgpt3Xz589u7+kze3Hy17Qv0AqB5NkdkCXgpXkLKuNDWjFIwk6y1evdlzdvJyS8cAgsDdefjMyakrx89dHpm6cmZmaeL89bPnr128/vD1578+evGRQObmFFamFVXnQzkFKF0mVLUOwMooReYUAyrhKBiRhKUxYRg8lkAmU5gkMonJxPPYeDEPK+GjtQqaTEImEirkCrLeKPAGTEo1XyKhK6WMP9By2XiRgCIR0eRSppBPYNJgJFwFBV9GJ5SzyVUUTCmVAPTYdRG/N+j2e+xul8XhtbttRqtGrlZLlUqJgs/iCTkCNpUp4grlQqmUL2ZRGCKOQCqQWPRWq8EW9IRaG9qa61oi/qjH7m1MNg9t2rKxu6+5rrkuVt/W2NbT2t2SaKiPJGoD8d7m7qO7D+8Z2r25d3Db0J59u46OnJicGL80f/7mwqW7F+ZvXbx898at56/f/vT46cfHTz/1bd6h0RqEEgmJTv0CrcHJo/AoBJ4KxzfieBYM14rimNB8I5KnxfCMfyD8kw//Jwux9Qi2DspQwqnS4kpcNZCweP3R/cdv7z1+ffvx23jjTiBSDyHw1A4jkc1OzShLWVdSDSPoLR6NwXlydKavfy8UwxrYeXRk6sqJyYVTs0sT8zfPzd+cuLB0fvHu68+/vFj+nsIQZuWVpRVU5IJo+XBVJlieCWRmliKyCqvLoQgEiYJnsIFwFIZAptJYBAKRScexGWg+CynhobUKql7NlEkxRiNNraH7/DqDXigXU1ViikrGUMhWDBnL5xIlIqpSzhIJCUwaiEmtUIphOilCJ0VqxRiTilfjd8aCgYDb5zDbg56A3+Wzm2wWvdljd7usTrPOpFfptHK1TWe2qA1Gpdag0AgZXBlf7DA7/a5gfbyhtaEtEan1Onx1sfpNvZs3dve1NrQ11ja1NbY3JVuS0dpEKBoLRNrqW04eGtm/48D69g1drb2Dm7ft2Xno6KFTY6dnpycXRk5OXbx05+Llu/OX7rxZ/vnx04937r1evPYwUdsokEhR+C/PWpaIQ+YosRwjmmNBc+0Yrh3Lt2L4JozA+AfaP1rlPyT7x94eydYjODoES4OgSMoAhJIy5IWLtx48fnvnwcu7T5abu/eD0Fogjik1q+Ak4uqs8pSM0hIASm/xGMzeg4fP7Nh9AoSk9w7uHZm6MjKzeHp2aeLCjYkL18fnrp5fvPv688+vP/zI4Eoz80rScktyq0lFCEU2VJZZTcsuR2QWVBQDITACCc9ggxBoBJbAYvNxOCyTjuWyMEIOQiZAqaV4jZyoVRMMeqLRwAwGdFaTWCWhayU0tYIhk9B5HDyHhRUJyDIxTSlnSEQ4ARdi1GIDTprfSvIYiXYt1W1S1Yb88WDIbXU6rc5oOOpzeR0mu9/lC/tCfpfP5/QaNQaX0Rawe9wmu9fi9Jgdcq5IK1UGnIG6WH1rQ1s8nPDY5Zn9/gAAIABJREFUvRF/dEPXxo3dfS31rfXxhvamzrbGzmRNQyQQjQZDNaHovl37ThweaW/qakg0d7b2bNowsHN476H9x0+eODty4ty2rfuvLD64cPH29Oy15fd/uX331aWFew8eLR88corJFUKQqC/HKJYEzzWjuQYkV4/mmjA8K4Znw/KtGJ75j8N1JQWt6PW/JbvyCmNpYEwVgiqrhFJyCkCjY+cfPlm+8+Dl7UevN245UQmTQIgMqVVdDkekZpanZpQWlkM1Jpfe7Nmx69iR45MAGKW5Z8vozOLJqSujM4tnz18fP790ZvbK7MLtV59+Wf78F4nCmJ1flpFXkl+FL4YrcqCyLCA9qwyWnldeBAAD0VgCkwNF42BIDJPFw+FxLCaWx0KJ2FClCO4yMTxWtsNC9Xt4wYAiFrU4rHKdgq2XszRKhkxK5XFX0JJkEopSQZOKcAY1MeBmBJ1kn4Xg0hOtaqbPaq6PRKK+gNvqjPjDsUiNy+b02N2xUE00EAm4/SsiDji9fps7aPcEHV63ya4VKwwKbcQXaWtsr40m/a5A0BPqau3u69nU1thWH6/vbOnsbOmsizXEw7WxcDwUCG0d2nZqZGzTxoF4TV1DsqWzvWd9d9/mjUN7dx8aHTm3Z9fR/ftOPn78YXJ66eLlux8///3eg7dXlx7duff6/sO3RqunAgj9MtdyVEi2EcU3IPkGFM+A5hjRHBOaY8JwzCiOEcVZOW6NCJYByfpCtX8MUzCmBsZUIRmKSjgtI696x54Tj56+u3v/5d1Hr7bsGquCiVBULlshLKiGrM6qXJ1ZllMMVOrsOpO7b/Ou0+OXwEhGtH79yPTiyamrI1NXx2aWzswujc1cnbp48+WHnz98/3ezPbguuyQzrzSvAluCUORApFlARkY5fG1uaV5ldRUChWewoWgcBIFmsnk4PJbFRPPZcCkPYlJiYj5+1McPuljxsKQmoo7HLX6fxqTn6VVMnZqpUtL5PDyXjRPwCDIpRamgmfScoFsYdNGDTorPRncYWTaduMbriwfCHqvT7/QmIrGQL+BxuELeYCISjwYiIW/QY3c7zHa/0xtweMJuv9/hsWpNRqXOqNbHw4nG2ia/K+C2eZrrWjb1bm5taGusrW9paO5o7misbUpEamuC8Uiwpq2lY+TEqZ3b9zbWtyTidc2NbS1N7R2t3Tu27Rk7NXn0yOm+DdsuXbz18OHy2Pj8tRtP3n/828PH7xevPX7w+N37z78eH50GQrF/QqtFc+wonh3Fs6G4ZgzPhOWZsBwThmNCc00ojgnDs6C5ZhTHhOKYkGzjH0R/B8wxwFgaCEMJo8nK4dS1ORXdG4cfPX13996Lew9fHDp2AYnXEFkiLIOSUwpcnVWZsq4kq7BKojRpja72zoHpuRtwHM8dbj06fnl05tro9LVTk0unp5fG565Nzt96tvzj559+C0Qa12WXpmUX5ZRhimDyHIgsA8DIKEOmFZTnlFdWwpE4OhOMxIDhKDZHgMOhORysmI80qnAhBzMe4EV97KCLHgnwY1FFPG6IRHQBn9JsZBkMbJ2OIxFRxEKKXEpXKmgmIzfkVQdcQrsRb9djdDK0RkJ1GjRRXyjsCTjN9qg/nAjHAm6P3+VNROKJSDziD4d9IZfV6bQ4gp6A3+kNuv0+h8eg0ll0JrvRlqyp8zp8DrOzLlbf17Ops6WrLpZsbWrqaGlrrK2Ph+OJSG3YF4lHag/sOXRgz6HujvX1iYb62vqG2oZkrH5w8/CZU5OjJyY29A4dPnj66ZMPS9cenRiZvn335fuPf33y7OPitUePn334+N0/3rz/paa27Qu0aJ4JybejBU4M34FimzEcC4ZjxrDMKKYJyTKhuVY014JkG+FMPZK1QvcPtAYUx4TkGGFsLZiphNJkVWjm2pyK2obuh4+X7959vbB4bfvuExiCBkFiQsiYdcXA1dlVqzJK0nJLhXKdwexpbFy/cOUhisA3uhJHxi+fnLk+On399OT109NLZ+aWJi7cePzqu88//29t8/qsgqq12SVZJehiqDQHJMusZmeWI9cVVRRUAIEILJHJhWNJMBSOxRXhCFiZlOIwMYMudswvjAeFsQAn6KZGApxoRBaLGaJRXSSiDgUlTpfY4ZKZzUKVkqlTM1UKisnA8rtEDgtDKYHIBCAeHSTnUb1Wa9gX9Dm9bqtzxYG9Dk/QE6iNxqOBSDQQifjDPqfX6/B47e6gJxBw+cxao1lnshmtfpfP7wpY9LaIP7qxe+PG7r6mZHNLfVNbU3MyFo+FI7XRRE0wFg3ENvVuPn7oxMbuvtpoMlmTrI83JCK1bc2dhw+cOHF0rG/9lr4N2xav3H/0cHn2/PXT4/OPn35Yfv/L46cfFq89evjk/fLHv3749u+37r36Ai2So0fwjQiuAckzIrkGOFuH4BgQLD2KbUCyjRieBc01Idl6OFMHZ2qRbMN/WzGKY0Cw9TC2FspSQqgSAJaVnl/t8ScfPXp35/ara7duJRu64GgplEBFsfA5VdDV2VWpWaVrs4pYfKnR7KlNdC5de4qniORG78EzF45NXjkxceX01NKZ2Wtn5q6dmVu6//zjx59+6+wbLiiHpudVZhQji+CCHLAwE8DMLEdnFFUXVIKhWBKZzcdTmUgMgckREEkEjZoV8YviAW5tRNiYkCcjwrCXFq/hJ2LKRNwQjxtiNapoWBzw8iIhaSQkd9r5DpvAYmbbrJxwSOb38i0Gkl6BV4koBoU04PSEfUG33R32hVZkGvQEwr5QTTBaE4zGw7GIP7xiyG6by2lxaORqk9botDh8Lp/H7jZpzW6bp62xo69nc1OypaW+tb2prT5RWxMK1cVq4+FY0BNqb+o8vO/o8OD2xtrmWCheE4zVxepaG1q29G87cfTUloFdrc09J46dfXj/9Y3rT86duzw9u/T0+ae3735+8uzj9ZtPnzz7+Ob9L+8+/e3th7/8qWjUojgaJE9FkpvJShucp4awVTCuFsbRIDlaFEeHXFnCc1bKZBOaa0Zx/mPLcJYWxlYjeRo4Uw7EsdPzqjR6z717r+/de316YqJrwxCNYwTjiDQpqxqDX5NblZpZujqriM4RG8xuf6D+6tJjlkjLVZr2jE4ePjt/7NylU9NXz8wunZm7dvbCjbtP33/86beB7YcqIbjMgup1xbBCODcbws8AMLIqcRnFwNzyahAGT+LwyEw2EounM9lEEtFikXS1WzetNw72WYY2OTsa1bEgq7VR0d1hbaw3JRP6tmZLc50mHpPEYrKamNLvkwV8ioBX7nNLwhG53893mGkmNVUnY5t1Or874HV43TZXsqY2EYmHfaGQNxhw+4OeQE0wGgvV+Jxes85kUOsterOAzderdAG33+vw2E02q8FiMzrqYg097evbmzqbki0t9W118fpENNKYrKuLJ0PecHNdW/+GoX07Dmzs3pSsqY/4a6KBaHtTW1tj677dB4e37G5t6to2tOfK5dvXlx5evHBzemZx/tLtx08/vH7749Pnn+49ePPqzQ/LH//27tOvr5Z/+gItkW+mSKw0mTHY3GsKN2D4WhhbCWGpICw1jKVCcXQIpg7G0CJYhpWpCsUxov69OUCydQi2FsbRIHgaJFsBwnMyC4FMrvL6jad37r6oa2resvOAXOOD4kkyswpFo6/NrVyTXZaSUUBhCnVGt8uTmF+4pzD6SDzVjmPjRyYuHp9cODN3Y/z89bHZpTNz1249evv5l38N7zsJxVDzywHpReB8CD8PpswBCbMrSeuKqnMrqqqRaAKTjaPQkVgClcZEY9E2h3x4a+TQ/uCxg+GjBxKbeiyNcf6GTu3gJk9nm60hqdu8wd/X46xLqEMBWU1I47WLwy5FwqtKeOWJmDIalHitHJeRZ9FIrGaLzxtaOUfj4diKA0cDkZXAEw1Egp6Ay+rUKjQyoVQtUxk1hpU45La5XFanzWitCcY7W7p72tc3JVuaki3JmoaaUKwxmayPJ6OBmqZk6+beoT3DBwY3bu1q7U5EkgF3sLmupaW+eUPX+h3bdrW39HS2bRg5cfbKpdtzM4uzM4tz569fWrj78PG7F6++e/7y2yfPPr19/5f3n/7x7uOvr5Z//gItgWcgiUwMkS6c7LQF6gJ1PdZwq8QS5eoDJImFKLEg2DoYQ4dkr6zldUiObuViDZypRbB0KI4BydXD2CooTQrCc3NLoRgCe3HxwaWFW1qT6cSpSZMtCidQTT4Hjslal1eVuq44NaMQS2JrjS6rIzx38bbVW4+iCIf2nTwxdXlk+sqeY5O7j0ycnlkcm11avPviw4//3Hv0DARNKQND04tBxQhZEdJUAFXmVFEyigE5pZVlYDgST0ETKGAEGk+mQeBQo1U8erxjdqJ1erxpcqx9uN/VXMvvaVNs2exZ3+1oSGq3DkS29Qe7m6x1EU08ogn4ZKGALBaVxyOy1hpDU1AXMAocap5ZJfW5vV5P0GFxrBhvyBsMeYM+pzfg9tcEo4lIPOQNRvxhv8tn1pksenMsVJOIxFc6DbfN5Xf5Whvau1p7Opq7mpItdbGGmmCiIdHYkKgP+8INiabBjdt2DO3Zu/1ge1Nnsqbe6/BF/NGO5o6mZNOWzVt6uza2NnXu2Lbv7JnZqXOXzpyem5m6Ondh6eLC7dt3Xz58/P7p888vXv2w/OHX5Q9/f/fx72/f/+1L1fLkLLneHUo2d26WqG0GV0TviSltYbrcQhTr8SI9iqNBsDRItha58jN/bDWSpUaxdVieCcMxI1kGGEsHYaphdDmEyM+rgIPhxPmL1w8eOcni8UfPTLsDDUSmwBkOYWjMnGJQ6rqilHWFYARRrXdoDe6J6cVQvAOKY3YP7ujZsjPS1OFLtGzdNzIyuTA6deXK7WcffvrtyKlpGJZWBoRnl0JKkYJSjDoPLMyuIGYWAnOLq8qBcCSOjCPToSgcjkwHI+FaI2/keOf5ifYLE21zE537h/1dTZK+Hs3endGBTb6WRsPWgei2gfCmXl9roy0ZN4aDWp9bEfYqkwFdl9PaYjaGNHKLVGhWKv0ur9vu8Tm9sVBN2BcKegJeh2fFjZM1yXg4Hg8naqO1YV/YbrLHQrFkTV00EA16gn5XwGP3NiQau9t6Olu6m+taa6PJZE1dc11LQ6IxGoo11LYMbt6xe/uhrYO7tm/dXV/bGPQE7CZHsqauLlbf1dqzube/ramzf+OWIwdHRk9MjJ6cHDs1OzN1df7SjStL92/efn7/4fKTZ59evfl5+cOvyx//8e7j/7z7+I8v0Oqd7k07dly9eXfx5gNPpFZpdhq9EY7SxFQaqXItVqDA8bUothrFUaM4SjhThmApUGwVmqNFsrQIhh5G10GYGihTDWcoYWRRcTW6rAoxNj61/9ARBpt7enw2HG9j8hXuSA2KTM8tBqWkF65KL6iGYJVam1rvODk217Z+K4klckfjcpNFqDbUd/TtPjK29/i5k+cuL9198e1f/s/Z2atQDLWwApxXASlBUspw7GIkvQRMLqpAVwJRAAgGhadRmDwUgUJiceE4jFLN3Ls9ceZocvxI7cxY+7F9sc5GcW+Hcu/OyNahUHOTYWt/ZNvmyGBPpKch0By0J0zGmEyTFKhrmYoIVeyh8s0MnpBI1UlVfqfP7/KvnK9+l29lgIoGIl6HNxqoSURqa6PJiD/qMDtX/oz4o0FPKOgJeezeRKS2u62nu62npb41Eamti9WtNIuxcKKpvm1w8/adwwd3Dh8c2Dw8NDDc1tyuV2mdFufKZ3a19rTUtfd29u3ZeeDQ/uNHDo4ePzp+5vTc5LnL5+evXb5658atZ3fuvXny7POrN7+8fffrh0///PD5t/ef/ucLtM5QcGjPnotXb167/XjhxoPj4zNjs5f3nBhT2r1ksQrPVxKEejRLg2ap0WwVkMgDkvgQqgTJViGZahhdBaOrYUwFlCmH0+VQoqgMQCgqhe7bf2xmdl4gkh87ea6xdaNApo/UN5E5vIJSUGp6QUpaXlk1Qq42a42u3oHhjv4BTzyqc9roQr6vJr7zwPGRyQtHJqb3nRo/cmZidHK2rWcjgUrHMXBoJp4g4jB1co5RoXE7bP4IX6ICwbFYEpPBFWPJDDKdgyLgVGrWkb3Nc6e6LpztPT/Zd/JoY1ebfH2X8uC++J4dic5G6/7+hgMbG/oi7rhKFuILfVRukCiIoIQ+ENsCpRtxHAWJzaew9GqD0+4K+UKxUM2KDwc9gdpoIhaqcVqdQU8oHk7EwwmH2el3BRoSjbFQPOyLhLzhleKptaGto7mztaEtWVOXrKlrqW9tSjbHQrHWxvahwR27dhwa3npwaGB338YtfRsHOlo7RBy+w2wL+8KNtU3tTR1drb1Dm4d3DO/dtf3A/r3Hjh4ZO3N67tzZS7PnFy8u3Lp248mde28fPvr0/MXPy8v/+PTpt4+f//fDt799gTaUrLd4A4Pb9x4fPTcxc2l85tL5q7eW7j2W6q1QPAPPkqOociRZBScrUHQllCIBEPiVOE41ngehSOB0BYKhhDLkELoUShNB8NxSAC4nDzA0tH9y8jyFzukf2t3Zu0VjdCXbOvkKZWFpZeq6rFVrM4orgBKlXqmzusIBX73b6NfRJTRv3HfszImDJ491DvQ54yGhXslRitQ2vcqswZDRaBoCRERAqFS8WMJQqxlyOYHFAyPxYASOROdyhFIClYGn0FFEjEhGPHygZXq8e25649TU+uPH6jrbpT1dyn07Y/sH6tZHXJv8/qRYYUWTTABMAESJVNPCYLYXynOgBBaqSEXlKbkSAU/I5vBkcqVSobLozXaTzevwRAOR2mgi4g87zI6gJxTxR902j81or4vVRwM1QU8oFopHAzU+p78uVt/d1tPa2B6P1CZj9W1NHXWJhmgo1t7csW1ox47t+7YP7x/eun9z3/aO9g1tbd2JmoSYL7AazGFfaGWXsLF709DmbVsHd+zYtm/v7iNHD4+dGpk+N3F59vzixYXbV5ce3rrz+t79D89f/PTm7a/vP/xjRbhfoG3s3hCpb+vYOLh+89Y9h44dOTk2f+X6xas323v7bd4YniZBk2UIkgpB1sGpGhhVjqAL4HQBnCaAULgwGh/JFCLZMghNACazwARqOQi9LrOsp3f41Ng5BBq3oX9L/5ZdrkA00dLKkUizC4vWZGSmpKXnFBaz+AKr2+OOeoQGFoqBEGqlte0trkhEpFazZVKxyRBIJvt377r15PH80jUym11SDS6sRhdD2JUYRSVaVgrhFFYSygAIABQFxxAoTA6OTMWSSRgCWijAHthdOznWNDvVPjvRcfpAbV+Hdn2bcajV2+2yRJliG5hqKiObqqkuIKOmipWs5vqAbAdJ6laYtUKFTqYy6kwsDk+t0Wm0er3WoFfpVFKlSWv0u3wuq9Ntc1n0lpWu36gxhbzhFbHGQvF4OBFwB2OheGdLV1tjeyJSWxurb2lsr6ttqo3VtzZ3bhkY3jG8Z+uWXdu27h7YvKNv47b2tp7aeL3H6RZyeRa9KRqI1scbOlu6NvX2D23eNrxl9+4dB/bvOXrowOjIicnJictzF65d+h3tq/sPPjx5+v2LV78sf/jHh0///Pztv75A29S9qbFnYHDngcMjY/uPnJidX5i/dHXb9j3zl67fefQ6kuxCk2VIigpO08LoOihNASXzYFQ+miFC0gVYjhjHkTAVRo7GRJdKoCRcBQS8Oj03GmuZmpsn02k9m/r2HTkSqa2NNiRBKFRGbsnqtJxVa9cVVZQrDRq7z8ZXcSCkKjwbz1PIJDqj0R1oXd+3/eCxY2fnTs8snF+8+/j1d+fOX2Pw1UAEqhqBKUfQKrHicrSwHM4oBmDyywDlACgYgSZQqFgSCUsmEqlEARe/b0d04lTN+XP1c6Nt03s7BhL2uEbkZdDtMIoLxHBVs1xVbAeQ5QayfAC2E8AwY7lOpVGvM6iUGrPRIhCKxRJpwB+SiuUOs92iN1sNFpPWqJaplBKFWqayGa0uq8ttc9tNjppgbGWyjYdr4+FE2Bdpb+pob2xP/K7XrrpEU22soberb+vgjm1DOwf7hwcGhoeGdm7etH3zpuH1Pf1NDa1Wk4VJoVr0ppA3VBer72zp3tTbP7hp65aBnbu2Hziw98ShA6Mnj0+On5mfnlm8cPHWlcUHN269vHt/+dHjb1++/uXtx398+PZ/P33+3y/Qxpo6wnXtW3YfOHfh4oUri/uPHB0ZPbNz576JqfPzV27euP/SGWyEEkUIuhLGUEEocihJCiVJYWQpnCJF0GQwshjNkhL5YrnZKNRIeXI+lcUKxxLT83M6q06oENa31dW31TkDrqLy0rIqaHk1LK+4VK5VKQ0KCofIlrHYcj5NyNU53Ju37z85cf70zKVj4+d2HD7au2W4e2DbnqOjuw+fEipM1VBYKRBUBidW4wRlKH4xlFZQjcwuriirBoPhaCKVRmLQsRQSjkZhcElDg8GRIzWTI02nd7VtjQe8JIYFRLAByB4gywvkeoAcJ4DlLKM6SsnmcpIBSrNzZE6twaDX6XVGlVIj5Ivi0YTFYNEqNBF/2KgxRAORlXijU2rlIpmEL7YZrUaNwaQ1h7zhiL8m4A5Fg7HaaHJlBZuI1NbFG9qbOpOJ5mRty4b1g8Pb9m7bsnvL4M7B/u1btuwaGto90L9r4/qtG3oGOtp6DFoDhUC0GS01wZqGRGNHc2f/hsGtAzu2De3eu+vw4f2jRw+fGRudm5pcmJ27dvHynatLD6/deHbn3ttHTz6/ePXTm3e/fvzuX5+++1K1scZ2f01jfVv3nqPH9hw5Eo7X+MOReG39tuHdC1euPXm+fODYOJ4mAWLYEJIQTBTAyEI4VQyjCOFUEYImglOFKIYIQWHTRRJbwOOr8Xf39TR3trb2tiqNMgQBAsUC/TG3yamj82hipYwl4FA5NIFcQGGTVUa52WvbvHNHNRKpNFn2nRjZdfR4bWuHNeh3x4J1nW3bDx16/Hb50Zt3aouzHIDMKqrOq8KUo0SlcFkRmJdfhcsqLi8DgOEoHJHKIFLpSCIRR6dQmfi2pHNXV02rQx/kCSwwgqOa5AUwfSCuF8B3VXHtFQxrKcVWQrQUE/TlJAuW65cZbSq9SWcw6ywKsTLii8RDcZlQHvKGQ96QTqkN+0JKicJjd2sVGr1Kp5IqFGKZkCMQccVahd6ktdiNLpvJ5XUF2pq7murbGpLNjcmWhmRLXbJ9c9/2rUN7dwwfHN56YOf2Q7t2Ht61+8iOnYe3bT3Qv2lnV3tfQ7JFKpAyyRSXxV4TiDbXNnc2dfWvH9g+tHvn8P79e44ePjB69PCZ06OzkxOXV9qoK4sPb915ef/h+yfPvn356qfl5V/ff/7t4w//5wu0CoNZa3F3bRoMJZJynd5gszi8HrvLu3vPoaWlW9dv3Ll558GOfYddoThHquMqtWShAMVgwMhkMIEIwOEhJAqKxsXShVg6V6LT2wPepo7mlXTuCTvwdASCAKDz8Xw50xm0aq1yhoDCEFDwdByDT5eopXa/a+LCNI5ORBBRYp2ULecQuUQUDUcTcWUGvS0Q7Nq8pX/HXqZQUVhRnVlYmFcFqsRySuD8Mji3GEzILCkvqQbB4BgSiU4g0WA4IolBY5Mx/XW1m1whH45vrqC4q2ghEDsIZHur2fZyhqmYbCgiGooIumKsugitqsCbcbyAwuLQWq1Gm0audZhcLckWh8lp0duioTiPJbAZrQ6z3WqwOC0OIUdg0hrtZqterbXozVaDVSlRyQRyg9ps0tlVcoPPHfK6QtFQojbW2NrUtb5ny9ah/Tu3H96/9+T+vSMH9o0cOjh64ODJvXtPbt92aGDz7p7O/kS0XsgR8hgsr90VD9U01zb3tvUObdyydWDnzu0HD+w9fuTQ6RPHJ0ZOTo+dnpuaWZy7cGPh6oMbt57fvf/24eOPz1/88PrtX5Y//GP5uy/HKCKDbfXW1Lf12T2xWLL9/KWlPfsPBSLxvv6t/YNDx0dOHD99Ysf+7R2bOqJNsXhbPFDntYUsGoeaq/z/uHjP5zavNO1zq3amLVESSeT0ID7IwIOcc845Z4AgQBDMOZNippiDAiUqR0uyZCXbkmxZshzbcrudOk3vzPu+0zu7s3/GftDsVmmq7jofztdf3edc5zpX3UaJXgEppTy5giNRMIRikM8H+VylQWt2Wf0Rv8muozCxQgWTxsWDPGIk49fZ5FwJnSmg4qgYvoyvMWv0NmO6mDM5LRqrTmvXGd0ms99i9tutAY/V75MZjFyZWm6wqa0utlhIYdOJLC5dbKGJvSS+BQ0KG3EAkkimsfl8kUwoVkCQVCNTWQWStNqS5GjzdF0LzVikGIpkXZ6kShPkUYzYj4S8SL4XyfehuH4sz4XnWclQUGWJOoMBVyDoCXe2dbdXOlPRTFtLe9gX1SkNqWjS7/KV8y0uq9OoMcSC0Vgokk9neurdLbmWTDxbKVZ76n25dEu5WG8t1dOJotcVzqZaapWeWrWvp2t0amJpdWVvb+f8yd0L+2eu7O9fPnP6ys7W+eX5nanxxbZS3aQx6pXqTCxRKbR0tXWOD4zPT84vza+vnTi5t3P+4Oz1ixduX716/9atx3fvPb//8PPHH73+7PM3r7/66dvf//n7H//+/U//9uuf/uPXv75715rtnmxL19D4Rqk8UmoZePbs6wePnl66dv3g0sGp09uXr50/ff7kyXM76yeXd8+vTywPlHqSha5kviOR70jl65l8PRctxl1Rn95pFqgkHLGAwmSw+Dynz+UJuSksAo2HZ4updD7ZGbSK1Fwal4AiNlM5JJlWqjaqNCaVTC/RO/SuiDtbLSTL+VSl1DM+sri9sbC5NXx8tmt4bHR2sWNoJF7I6xxWgMkBOFo8x46kaVBEHgJJgGMJAJsLCkQioVzFlvoE+gBLGWOoCnR9K81UoZpbKOY0TpnGy2MYcQQjDqKIqacsAAAgAElEQVSFXhTkQwsCSH4AzXfheFaqwMCR6mVqp9XRkiv31HsL6WIx01Irt+tVRpfV7XN6Y8FoMVOQQGKT1hj2hfLpXFtrLegLZ1OF8eGp2anF1mItkyhOjs1Xy509nUP5TOvwwGR3x2BXx3Ct2tfRPtjRPjjYP7W+empv5/zOzrnVE6cW57YnRpa62geT4YyIJ1RJ3h7Ird1tnVPDk7MTc0tza+snTp7cOX/uzLUrlz64dvX+rZuP737w7MGjlx998tVnn795a0h9/4e/f//Hf/31t//4839TyP5osNRe7+gfK7f1ptPlzfUzZ05fnJ4dn5ofmJgc6e3tLRRbq231ZCaVyscDCa/GrpIaZEa3yeKz+RPhSC5lD7osflsoHQmnYgabBU8mI7G4XLnUNdhj91l4UoZYzZVqIaVRItby6BCRKaCyRXSWgK41qZ1Bq96l0jrUapu21FnvHB6vDYzV+oeGj8+d2D29ffbi7UefPP3i63RrhQDS4QR8Iw7AMZUo0IigqDEkPhyOb0bjcQwWnS+UQ3IrXRahqzOgtgDqKqCpSjW3kPU5QJPEyRM4aQQrCqCFPpTAg4K8GIEPL3Ti+T6WIigzmkVqk1LntjrfuvNvXzI+p99qsEUDsZA3WM6XAm4/h842agzJSKKYK5mNNpvFNTu9tLu1Pzk27/fGB/vGe7uGO2p9U+Pz9bbe41NLfd0jq8u7y4vbYyNzUxNL9drA9OTy2Ojc7Ozq1OTy8OBcT+doOlG06G1MCqiSSFKRWGu+pbNSH+0dnR6ZmZ9ZXj+xd3Ln/P7JyxfP37504c6N64/u3//s/oMXnzz75tXrP756/cffv/nrDz/+/cef/sef//Qf/10hO0NOTzyUKGWrnW0d9a5yvieTqAeCwXQxEIw4fX6vPxBtq/XodOaR0ZGtve3R6alad8/U/GL3wLDLH+GJFGqjmS0WCuVylV4vVihYPC6JSh2bmT64dimUDOpsKpvXIFJxLB5dIOHU2eQAHY0hwyE5xxV0xAuRdCXhijgNLks4kxueWZpY2Oodm+8eOd4/MT82tzq7urt+6qDc2cuRyo6gkA1ILIIsRtL0SIoKQeQcRWKbUDgKlSViibR0sZ0sDlOUWZI6T1KXqLoiWZ0B5Em8NAnIE3h5FCcJoIU+jMCDgZxovpkocAs0CbPXJtP6TM6g3SvlCWgANegJhrzhTDxj1JgC7kAsGHtrVqhlKgEHshmtuWTW7w4Y9dbuzoHzZ69ub55pLXWmEy3Hp5ajofTY8PHpiYWZqaXe7pFUvNDXMzo5vjDQP7W6cmphbmNmamVmemVsbH72+Nro8PzQwFSlVM8l83qVVi4URv3Bcr7UWe0Y7BqaGpqenVw4sbS1s7V/cufCwdlb+6eu37377P6HL+588Ozp82+/+ubXl1/8+P0Pf/v293/54cd//cuf/q+//je0aptaZTHZ/D5fKGDWeyqp4+nAVCJaD8S8Tr/U6pJmCrGtnc25+fntnZ0rV6/MLy3evnfv6aefPXn6rL2zZ2R86szBpWS+FIgmvcFwPJUpVyoqrdYXjiytr41MjXFFLG/YJlZyjHYlRwjmWpMWtx5HQ/NlXLVFrTIrzW69TCvhyYTxfH7t5P75G/eu3H58+dajg6v3zl279/6D5w+evmrvHzF7vSDEx9PZeJYKSdMhyDIkidOIJaDQBD6RbaCIzASBExCFyfIMWZmnavJUTQqQJwBpgihNAfIUoIjhpWGcOIAVeTECF1bghrTFUDodSFg0RrvB7Le51CIpgMYjmxB0Mmg32fwuXzKSSEYSlWJrPpXjMjgCDvR20+f2l4qVs/sXL164Pj46WyrUB/unxoZnwoHkYN/Y5OjsyuLGUN94Kp5Pp0qd9aGujpHtzYOlhe3x0bnentG5ufWJ8aXpyRPDA9Ptla5YMC7gcFUScToaa82XqsVqpVBtb+no7Rjs6xkeGZoeH11YXNhZXjy5f+bW2sa57d1LN249efbpdy9e/vDDj3//6pvf3vz4r3/67T/+/Od3ZZREyyCAeLZILBDL5AJrMTBfDG2mosNmp1FpJos1BINNPDTWu76+0dszvDB/Yml56cq1a48ePX7+6YuLF65sbOxevXnz4vWr9x4+XFlfP71/7umzz5ZW1kLRpEKni6bjOrPGZFVLFRy1TkiiYVV6Wd9ot9VjItAJYr0UUkIyjUihl4qUIqVRrbObzR5nOJWt9Qwvbpw6f+3uZ1+++f7nP/cMj2MolCY8BkGkkngaEt+OpMqQAAuNJVHQZAWRZyeKvHhRGJBGAXmCpEiTVWmKKkVSpEnKNCBP4WUZgiINKBOAPIST+NCCIEmW1nkLgWQhlg15gk6rI+DyRH0BEV+ER+G4DI6QK7AaLGFf8G1kIuwLMSh0EU8YcPuTkURba/v21sn3b32wu7M/MjxVLnWsr57s7xlJRTPtrR2jA+Mr86tTozOFTEs6WZiZXh4enD25e6mna3xxfr1a6Z6dXe/uGl9Z2hsfmau39XjsHgaVCnGYLqslGgwlI6lcolCvdNfbuocGx1tbO2dmVhcWtjc3L5w+fWNl9czyidPnL969cu3Brdsff/jw8/sPP//2+3/55Zd//Pan//sdtDIDHgkcwZBxkEBu16TLoaVCcD4T79GblQI1DlLiRQqK1iBOp2O93f2zMwt7e3srKysHB+cfPXyys723ubl95fq1ndO7l69fO3Pu3OTUzPT03P6Z80sn1pPZnM6oU+tkaq1YImULRQwmi0JnURLZaO9wj0AltIdchVrR4jQ7PTaHx+qP+NLFVCQVUht1PLFUpFA7fKHR6fkXX303MbtEYNJheAwMTcDQJCSBHc/WYQEuAAe4aNBEEnoI4jBBGgfkcUAeAxRJkjJDVmXI6jxZkyOqcoCyQNIUKNoUURHBScJYSZSkSCkceXcsG4inIomwLxT0+FwWO4/JkYtkNqNVI1drFRomlcGg0JlUhognpJNBvUqXjCSCnkAoELl44drNG3dPrGz19oyMDs/u7Rz0dg6Usi31SsdA9+Dxidmh3uFcqtBW7Tw4uD4/u7mydLKt0r+1cbpe752bW+vtnZyb25ocW6q2djhsTgaVIoZ4mUQ8Ho5VitXludXF2dW2Sufa6na12r2zfTA7s7G/f/PBg5e7J6/s7F1++PjV3XvPL1z64Ob7H126+uGDJ18+ff79mz/8j3fQhvISSwCicLFSiT3mPO7VDhbj/dVKm1ovYQhwVC5SqWfqzWy3T1ZqCbZWE30DNZ/fptHKbDazWCxWq7UGs1llUFucNrfXYzJb7HZXKpFua69HkjGX16FQi/kCOo9PUyj4TpeJy2eCbEq1q2LxWmVGZamjXKgUVHqlRCXWmbUGm76lVuob6Su3t0bTcZ3ZBEnkFofXG47ThHwUAQtH4tFUEY5nRtPUFKIYwrNUBJ4dEAUBaYykiAKyMEEaJcoTZFWKrEqTlFmKOkfWZImqHEmdJavTRGUML43ipVGCLEhXRuXWlDUQcQfcNpfNZDGqtUqJwuf0ZhOZZCThsjrpZFAtU4n5IiIWYFDoOqU2GohoFRokHB0Kxi6cv7qyvFlv799YP7W3c25kYLy1UGlvrb/NlHdUOzOJXG/P4MMPnx6cvTE5vtLbPbGxttfZ0be0tHl8Zm12Zn18dD4aTkolErlEVMpkO6q1RDjeVeu+evHm0vxatdwxM73UVum+evmDk3tXlhb3Pn3+/ZVrD3r7Z27cenLvw8+WT5y+e+/5g8ev7j18+ezT7599+sM7aFM1hScBCZRUDkflt4549SPZ6EA+n+OKSAQaHEc9ZnJyk0V1MCnMtRozRXM6b/f4NSwOAY44SqGQdTqTSquRqCR6i8HpduTy2amp6a2trf7BAa1JK9fIhBIOm0fhCWh2py6bi0nlfIGUY/Nauoe6gpmwSCvpGOps7a5KtDKRSsqVQEKV1Oazx3LReC6ezKfSxZzZ6eSKxQALxJIBOJaApAoAnonKNPDIci1JaCbw3XhRCJBGifIYSRkjK2IUZZSkiBLlMUCeJCnTZFUSUMbw8hheniAo4kRllKCI4uUxksJHkbk4KofSoFdqVXKFRqGyGW25ZL6UbSmkC2K+WKvQlbKlkDdIwhMhNl8pUZi0RrlIhkXikDC03epqq3SMj0xfvXTr5M7ZxeMrHdWuaqnWWqh21bqrpVoimh4aGH/86NMPbn88P7t5fPrE9NRie617Z/vMiZWd5YWtUr5NIVHKxeKAyzXQ1VMplMO+yMz47PvX7s3OrHR1DPb2jtTa+j68/+n9e58en92++8GLew9etLT27Z688vij17Pz23c+ePbZqx9u3P7kk+ffffb5u4nGfIuh0uoQ8Gl4bKOIK7Ipqgn3sk4ZJlERSMx7IAceTMmKHcZ8uzFfdZaq3kLZ2VINhGMWtVbY21vv7e32BryegNsf9MQS4YWl2amZiYsXD+7ev5Mv56QqMZNHFYiZMiXPYFKAdCAS9V6+es4XdsWz0dauVrlBbnDohyaHKh1Vg9WUKRVi6YzT73YGnN6w1x8NRlKJZD4fTafdIZ/SoCQwaGg6l8xWQmydnCS14gUunCBIkMRIigggi1PVSVATJyvf9m4MkMcBeRwvC2HEPrTIhxIF0OIwXh4jKBOAMkVSxmhKHcCjwfFsGlMulsqEooA72FqotLXUEuEkG+QEPaGuWpff7WXTmQa13m1zOS0OMV/EZ/MxCDQejWOBbL1Kf2Jh7dzp86uLG9Njs32dA9VSrSXXWsy0ZBOFE8ubDz58+vjhi/XV02Mj8z3dQ709Q/unDjbXdk8sbvqcAZlQalCpC6nUSN9AOVdMxzLry1s3Lt1emt3orA9Wqt1DQzOPHr189fLHnd2rV69/9OHDl7X6yPbupZdf/Li2ce7k6WuvvvzpgwcvHn305bff/+0dtCdGx09Njyatdp2QYVWJlGxHwDCqF2c0MiOXxWVzKM6gNJSVRAuqaNaULXnzLZ5i2R+MmIJha2slE08G6p3Vnr7O0bHB3ZNb/YM9E1Ojly4f7F847Y/4hHIei0vm8KkCMcPlMijkUDTqbe8oQ2IOW8iqdFUcfrtAysuW0hMzE9liMRCJ9Q+N+cNRXyTsC4frvX0nNrdPnj0/ND5V6Wiv97XnqkWTyy0V6SRkkR7Hd2AgD1YQAqRRsiJElIXerlhxACuKALIoIIvhpTG0yI8UuBCQCwF5kIIQVpogqjIkTZys9FNkFpaMA4DwYzACEqPgi1KRVLXUViu3Ww02iC1IxzL1SrterRLyeC6rPeQNBtwBp8XJojE5DKZRo1dKlFSAKuSK4qF4S651sGd4dGC8u723kC6loplssrC1cerhg6cf3n86P7fR3TXS2TGwuLB6+uTZva1Ty3MrVoNNLpQ6zdaOSrW7Vs8l0t3t3Wf3Ds7uXTg+vtjR3t9e611Z3r1/79k3X/9269Ynl68+vHPvebU2tLl98dvf//nKtQfrmwePP3r9+pvfPn767Zsf3429nR7anU7VZvLV5c6hmfqoSeg0SyMWRdooS1vUOYij1Jsl0ZwqU9E5/EKRlCSVg1I5w2yRW6yatlpxcnJkdGxoYWlu/9yp9+/cmFuYGR0fnpgeCyWCMo2EJ2LKlXwuj8JiEhVSbrU1H436mUwKBo+MpiJt3W0ttZLKoPRFfGMzk71Dw8FosrNnMBBJ6MzWQrktninsnj747g+/nj64Yna65TplPBMf6O0PG30qNMuGZjmxfBcW8hJEPpLUQxC5CSIniudG8jxoyIsTBgjiMF4cxYoDaKEHLXDCeS44z48SxgjyFEkVIUrdJLGNp3IarGJITCOQTQpNKV2oV+rVUlUhkqtl6kqhtVJoEfJ4KpnM63T63T6/y2/RW0EyGA9Ha+U2r8PDorHlIoVappWLFFqFLugJ5ZKFWDBu1lmUEpVeaxkemjy3f6W7Y6he6x0dntna2Ftd2VhZXJsamzGojVJIHPb6e9rbay3lQiozOzFzcPr86sL6YPdoX9fQ5MTc9taZu7c/+vKLH58/+/b+/Rd37nxSbRtYWt77/fd/fvLRF2fP3bp566Pf//D3b7776/d/fFdGnRvejvI0DipzPF1e6j5eDtf9xoLPVPOZetyGTgnfxoMYVi/X7mNLFACRfAyJ+mcGE+v1mo1GdSaVSidSOr2+q7tjfnFuamZ8cLjP6bYr1FKNSU1iEoRStkBEZ4A4Jg2nEHOq5YJYxKPTKaWW/OrGytDkyMDEYDAV0jtMgWSsa2go19rWUu9c3th2+kIWp2dgdCKZK125effa+x8q9JbDTc1YLFYvUeopYhuGH8BBXkDkwEF2HN+Oh+w4yIrmWhAsC5xpRXHsWL4HEAWJkiBeFCZIw4DMhxG44TwvnBfFSVIkZRgt8BKEJrrEpjZYjVaTRh91+9qKld6OnlKmoJYqnWZ7e7ktG09yGAyryRjweN02V8gbYtHYdpOjv6tvpH/YorcoxMpUNO11+LUKnVykMGpMLqvbrLPolHqFRCXkSz2O4PDAZDFXHR6YPLG0tby4Njk+MzYy2d87pFPqpQKp1+5qzRdKmUwxnZkYGttc2ZwcmR4dnJgcnZmZnN9c271+9YOnH3/56vM3r17+eOvWk/ba4OTkyueff//ll3+8c+fjm7eefPXtX3786d+//W8K+e7c5ao2ZMKSqm730uDw2eX9gfx02lZvCQ3lgx1ClpwLUex+nlSDAhkwFpNg0AnLpXg+Ey0VMouzs6vLK+1ttdUTJyYmxsRiCBJwuDy6VidTG2Rqg6S7rxKPe4gEOEhBC7hUIcTGYRA2s76QT2dy6VpvR//USL5etgZccpMu3Vpu6+vzJ1Pjc8unDq6Wax2dvf0LK2uxRHp6dsnm8qMwAAEJcDGgHsv342UhjNhNENhwXCuGY8VwLBi2GcU0IxgmGGiE0y0YtpPA9wICH5YfwArCeHEIJ/KjBV4kL4gRhLCiAILnQvN1RL5Nofc5PS6H0+d0BX3+fCqTisRdRpvf5gk5Aw6TTcxle6zWkNsbD0a1cq2QK65XOof7RirFCpfByyZy9UqH3eTQq3RmnbGcbwm4/Ra9WafUKcQKpUzX2d7fVR/oqg8szq3tbu2vrWwfn1qYGjtea23XyrVKscqg1AXd7kw8UsymSrlsT71zsGdwbGRyavL43PHFE8ubF8/ffPjhi5cv/vDm9/9y8+aTzs7RgYGZq1fvv3z55qOPvrh3//nrr379+Zd/vPn5H++g3S2vXOzenM10tQfD4/XSnf1TM9XeycLA1vDq5uRyMR6RyYmuEM8XFlotAq9Tncv4atXU8EB9eWHm6sWD65cundrbvf3+reMzE2wWDYOFicQcq10TTXhGJ3pr9YLdpiUDCBaIZ9LxXC6NRsFBbNCkU0WigVpPx/z6Yrmz4gi6PdGgxeupD/Qniy3xXOnkuYsbu6diqezG9t7B+cu5fFllNFPIDCGBrcPyPUSZDy9zYcV2LM+G41jQLBOSYUTQTTDQgmBYkAwjkmFCMa0YthPL9WJ5HiTXjxH4MYIgVhjECgMYgQ/F96L4DjxkpItCVnfYH/Y63VaDSSWVqiQStVimFStYJJCCJfEZbJ1UEvN5I15/0O1ng5xkJDXUOzw2OG7UmLQK3UD3YCnbYjc5zDpT0BPo7+oLuP1BT0Cn1LptbrvFY9DZjDq71xWulOp93SOzM0vzx5cX51YKmZJKojaqjTqFxm4wJkPBbDyWisSqpWpnrbuzvWd0ZGJqYmZifPbg3LUnj7/45us//fLzv79/60l39/jAwMzGxtn7958/efLq08+++/77v/3yyz9++e3dRGOXsbJVmN/oWOjPt8z0t1zemNwd7L40ObPdM35qfGtlbDISNZhcLH9EkkkaEiHdYG++Xk20FqLTo30nN1cPTu69f+Pq8vJsR72VRsMTAITOIPH6zZG4O5ePtramWQwAizyKRR4hEeA8PlUkZLhs+sXjE9OTIwaTZv7EbGd/PZGLxzJxtUEfTWfKtY5ANDI8OdY1MDA2dXz31P4H9x5ubu21tneGXWEdnhckSBNktY+kMBOEFizHhn2Llm6E0UzNNBOMbkIyjUiWDkY3IJhWFMeF5ruRXD9GEMKLg1hhCC+OAFI/WuDBQBYsTwcKQw5vPJIIeP0us82gVCqEQjGHx6UxSFiCgM0zaXVeuzXq9xXTGaVEYdSYOtt7xoYmWwsVLoPXkiv3dvRlEzmvw2fWWd4GGZORVDHTYjXYktF0JBg3G+xalUGnMRl1VplEpVUbTUZbwBfyeQJ6jcGsNxk1eofRHHF7ctFEIhgtpou1lno5X81nS9l0LpXItZTqvT0Tayf2n33yzePHryYmlsfGFhcWti9cuP30ky9fvvrhp5//7ddf/udvv/6f71oWEn9GE7NC6rZscqieP7c0tdM7UDHYl8p9p8ZPL47N9A6W6oPZdMmVz1vaWp2d1XBHNTbQVZgc6txbWzp/cmfjxHxfb02lgEAaRiike32GVMbncurbqrlMKsAE8TQSigogiXgYl0fmcSlqGdRTbz0+NcJhUtOZ6Mz8eDwTi6VjwWhYb7bUu3rdPpcv5O4f7L987caLF69O7e0P9AzcOLiWt0WsOChOVsSICi9RZiEIrVjuW7RvW9YEA00IhgHF1iGZqmaauhk0o9hOLORG8/0YQYQo9WOFfqwwDEgDOKEfybci2QaaMGjzxMKxgD/gtFgNao1aJpPwBXwmm0tnKiVSu9Hssdt9DodFb9DI1dVSdXhwbGp8xqQ1q2Xa0YGxjmpnNpELekJOi3uod2RscKK1UC1mWrwOf6XUFg5GE7GkVq2PR5PhUNRmcei1RpFIymXzGCADj8UzaXSLwWhQaUxKjV6mlvIlKpE6G8vHg2m5RKVSaMRCuUigpJK4FlMgHMyfPXtjfmFrcnJlYGBmaurE2urpnb1Lj5+8+uG7P/3lr+92LQQKISofj2iUS1hOs355aObqwv7B+MbZqY3VycWR4Wyxbhie68i1ZOIJU73mqpZ87eXw4kzfxFC9t73YVkxbDAq9Wsii4/QagdUiT6U8HrcuFffOTPRrlAIyAc6k4WgkFAHbCNKxLCaBSkTSiGgOnUSnAGq1dOHEbCQZCkR9+XJBa9TFUqlsMa01yKq1lus3ru5t73S01joK1elSrxUQ+qjyEFkeJMq8BLETL7DjuFYsx4xiGhF0I5xuRjJMSKYWwVDBQOkxsvQoWQdnWNBcN5bvwwp8WIEXA7mQXC8G8mEEfgTPCmdZmLKoOxiNxgOhkMvhNGr0GplKKhDzWWwhhyfhQlat3mU22/UGPpPtsTnHBkcXZhY62jr5LCiXzI8OjJXzrelYJuyLxIKJ4xNzE8NT3e29+VQx7Iv2dPTFI4lUIi0VyxKxZEux7PcGnHaXRq2TiKQ0MvXoocN4JMqi1xtVGh7IJKLxQrawlCnPji9UCnWnzaPXmV1Ov93q0+uce7uXz597f3Z2o1Ltq9eHjUZvIlEOhXJub8LuDKcTlYMLd95Bi8bisFgskYTFE9EsDmeif/bVB9+8vPtqY3ZldKS1a9Be6lAHkyaP1x0OWnNpazxkiPi07eVYORdSS1hyAUPMo0IsglwIpmOueNieS/n0aigecs6M9ipFbCnEIOFhALYJizoKghgOm0gGEGQ8AodsAsl4BoNcrpUKlXw0FUnlU76wV2fWZfLJWDxgteva24uzEyOzQ2OdqbKfqfYQxDGmNkJThSkKP0HixQkcGI4dw7GiWGYU8y1gPZKuhFHlMLLgCB46jFU1U4wopg3NcWP4HpzAjeE7kBwHkuNG851Ing7JtECqsC8UiSYikajf7bEabSq5WgyJOXQWn8kVs/hGqdJjNJuVGpNKa9LonBZHb7076PabNIa+jt7+rr6WbCkTSwc9wVKmZWV+dWZ8dqB7KB3LZhP5/q7BZCwV9IcUMkUhX6qUq6FA2OVwmfVGhVQGkinNR46oJJKwx+MyWZRiqU6hqRQqe5unz+9fmZlcKhWqoWCypVTzehNDg7Mff/zVl1/9euPW48mpE2vr+z5/enxy5dT+9anp1XCkIFNYvP7sO2hxBDwGg8ITASyJiCbgZRLtWO/MWP90LpvKtTg7esPZoi2Tc7scOgnEUkvYPocqE3Mkw7ZszK2Rc0RciohDsuklIbc+E3Nl4+5EyKaRc4Iuk8+q44EErZzPpQNkPIxIgIE0DIsF0ChYGhlLwMBJBDSfx9SZNN0DnR299VK1GM/EpCqxVq8sFFPRuCsZd20vH79x8kyLK2bDCeKgJs3SpxjaEFnuJ0o8eIELw7WjWDYUy4pmm9FMAxzUwmkKOEXUCEBHcbzDaOkxQIegWZAsB5rrI4jcWMgKZ1ngTDuKY0KxZSi6QaSKhMOJVCoRiUbcXqfZqVXpRQIpncJgkuliJl8jlJiVGr1UaVJq7HqTQiiVQWK1WF5IZMf7h3trna3ZYi6aCrsD9UrH8tyJmfHZvs6BdCxbr3SM9I9l00WvO6CQqVtbarl00ePyu+xuo0YrhiAiFseiUmM+n8didZnNYZ+/kMmODo5ev/r+5Qs3Fhc2+vrGisVaKlXu7Zu6d//TF5//4eOn3z599s3eySvXrj/o6Zta3zz3+qufHjz6fGX11NTc5vjQ4jtoUVg0hoDBk/FEkIwF8FgcjkymMplshVLqDepbazGnW83nkahkJI9J8tl0o92V7mqmnA05TAohj8JnExNhezkbbCtGy9lgMmRryQYcJpnfoZdwaRAdUEBMlZBDwcG0CkjIpzJAHIdJ4jDJAA5BJeHVKpnZqo/EA8GIN5YI5YoprUGlN6qKxUR7LdvfUTi9eHy8WHGzZGGqMsPQpxjaOE0VJEn8RKEbx3diuWYEw4xgWNAsM5plRDC0cJoMRoQacdyjaHYDEjqKVSHIZhTThuJ48EInDjIj2YZmugnONKBYUgzNqdSmQoFcPFwMBbJOZ8hstrIrZZsAACAASURBVKrUcoGERWUwKXQRm2+Qq11Gi1Yit2r0XovdpNSohBIlJA47vdVMoZ5vacsWW1O5pDc01jeyurQ+NTpdK9fzqeJw38hw/2g+2+J2BbQaU6Vcj4VTDqvHYXZoZDKIxaIBgEmjCbrdXrsjEQ7l0qlCLjfQN3Tz+p3905cmxhcHhyY7uocmZ5Zvvv/o5esf7z98eeXao1cvf7x548mN648WF3Y3Ns7+8MNfv/n21/1zN58/++bS9vV30RIQOAoaoGJoLBIFJFKoRCqVRKdTRUJeta2QL8RLhXgs7PTYNYWkb7yvbbBeMqsEVr1Yp+BCHKJeIyjngsmAJR2y5aKOTNiej7mMSr4MojMpWB5IYJOxEJ1IxcE9dp1cwmHQcHwOhU7FUYhoiAtaTOpSKZ1OR/V6pUwGpTNRf9AlELELhXi1FK/EA7ujo1mlxY7jpxjaNEOXoGtioCpEk/vJIg8AOXBc69vnLIppRDL0CLoaRpE2E/jHsOwjKOZhBK8BpYSTjAiGGcFyYPh2LGTF8LTNdE0TqIGBWiwtIFWUfc7OeGAgHuwJuMpOXUgj1nKZfApVyoFUQplJqfOYbUqh2KrR+6wOh85o1xntepNVq7do9BaN3mEwh13efDw1O3F8bXFtenSmNdfaVmybGJoY6hnKZgpOp9dsspVLFa8nYDHaLHqzWioTsNkCNttlsUT9/lwikU8ls8lEMZOtlqvLCyc213dPrGytr5/cO3X++s37T59//eqLH2+9/8nWzqUXr75/+uk3V67dX1rZ29m7+MObv/z6y789fPDi1fM3VzbeRUvjAxQOjsrGg1wSlUGk0kkMFhWkk3lcVi6TLuVzPoc16nOlQ26vWWPTSEwKkV4m0MsFFp1MKeUFvZZUyOmzqFUCpl0r0QjZRjmkEbPpAJJNxUFMEpOMoRNRNAJcyKGyaAQRny7kg1wWkUXHs+h4IY8WCTjL+YTPZVEpBE67IRrxuNwmq0Vt10rr8XDJaHcToRhFnQQ1KaYuTlcHqXIPUeTA86xYjgXLsWI5ZjTLgGQYkAwdAlQ0EkWNON4xNPMIktGA4B1By+AkA5JpRnCsGJ4Vw7dg+Fo4U36Uomgi6VHkgko9k46caEmst8SXsv7phLXTrQkpBEom3ShTWDRGo1JnVmmVArFFrfOYbX6b02d1uExWm95o0xvNGp1WplAKJclQZHF6YXN58/jY8dZca3db9/TI9EDnQDKedtjdFpOtpdjqsLn0WpPD4jBpNDKBQApBTrM57PVm4rFkOJyPJ4vpbGuhNNjbPz48vr6ycebUhYsXbz148Pz16z+8evmHm9cfLy6efPjxi0+/+PbcxVurG2fufPDJDz/87ddf/td33/zp9Wc/vbr/7Tto6SICXUygC6lMEQOEQCqHRmPTaUwai8UwajRui0UtFIkYTK1ApIPEAioNAkEJm63g841KhVWndRj0Vo3KKJPoxCIlnyuig3Iu26pSKPgcOcTm0IgkDByPaGRRCEwyjknG8ZkUk0YiFzClECgTgCoxW85nSrh0h1GZDLttRmUpEykWYpXWZL2Y7EunXXTIAwhTDH2KoYvQlAGy1A0IbTiuCcXUIxkGJN2A+i+oWiSoQdCkxwDoKIZ7FM1oQICH4ewjKAkc0CIZRiTbgGTrECwNnKGC0WWNFGkToEHhuyym1VxoqxjYKvrWsu75mL3XqU2opGYB36RQWgwGmUjEAMhynsBltPhtzoDdFbC7/FaHx2j1GK0OndGm1luUWrvWEHaHqoW29pb2lkzLYNfgzOhMX3tfLlnwuYN2qzuXLrnsXpPe5nH6HCaTTCAQcblGtdplsSQj4XQkmo8l8/FUOVcc6RvoqtWG+vo31rYPzl376MmLr7/88Zuvf779/kfT0+vXbz/46Pnr0+duXr/5+NMXP/z+zb/+8ut//PrrP968+ddfvn534AEoxDElAFNEZ4k5oIBJ5jJpHBaNxWAwQA5IE7PZCr5ATOfwALqQxJHQIIjCFlA5Sq5EJZAp+TIZRyRjC5RcoRqSGMQKnVCu5kvUkMQglbflCx0tLclAQCuRSthcGZcnoFPpBLROKlAKOWI2LegwmhRCOZ9hkAssaknYZYp4LF2t2Z6OUiEXSnrsXrHMTGR7KBI/RREgy31EsY8odhEEVizHiGIaUQw9HNQhQC0C1MCpajhNgwTlMJLgKJZzBMU4ggQPw9lHUUIYQYEElTBQ0UxTwEB5M00JBxUwmhRONBCI/W7zWs63VXBvFVzrOe9c1NVl1UWkEptYYlQo9BqlEOIe+aff4WFIi1rnszp8VkfA7go5PCGbO2B1+sx2n9nuNlgcOpNRoVeKlCKOUMqX+hz+tmJbIVW06G1ykdJssGeSBZfdZ9Ba7BaHzWAUcrgMMlkmEFh0eq/d7nc4o25/OhRNhqO1Urm7vVavVsdGJra3Tj16+PTVy2+/+erHe3c/np5c3t49e//Bsxu3Hn/8yddffPnr19/87Y8//eNPf/3PH379999+eNdo5KtAUAAw+VS2gEnj0cksKo0FMlggi0nn0Zl8kMWnsXlkJodAgwAGn8DgA0wBiS2gcEUgX8GWKNgSBVOoZAvlTEjBFMgYkIzO5xPpIjp3pHNgY+7E2uzy8eGpXCglYws4RIBHJkpZdDXEjTptxWhIxmGwKWizSqiX8fg0nF0tnuprH+try8W8HqVcgSOZAJaNJLCTRB6SxEuSeIhiJx6yYtgmBN2CZpgxLAOSroODqiayqpGkgVGVMLK4mcA5gqI3IGgNcNZRlACGF8PIoiayuIksbabKmigKGE3aSBIdw9optJGAfa3g2yi4NvKejbx/LmLvMKsDQsijUFkVKqVEwgRpDf/0z7AjxwxKjdfu9NmdIbc34glE3IGoNxT1BHw2l8/q8lldRo1BxBUJuSKjxuR3BTx2r0FtkvDFAjYkE8kVMhWXDREBMg6DxyFQ6GY4m0ZXiqU2g8lptrrNtlQgUskV48FwLpmqV6q9nV3DAyMTY9Mnltf3T52/eunW5Qs3F2ZXFxdWr155/86dR/c/fPbi8zcvXv7xuzf/8tvf/vOnv/7nX35617JgCEkUDp7BIXH4dJAHUpgUkEFjMelskMGlsnlUDpfE4gB0Dp7KwZK5OBqPQOcDDB4B5BFAiMQUUTgiMktIYkAAHQLoAiJdSGLwCVQVW9JX7p4fnT0+ND3WPRJ3RfhEBguLY2DRdDSKBwB+gyFgNLh0aotGCjEAtYjNp+GlDNKJsf7Tq8ene9tCGpWOCFpIHDsZcpCEbpLYSxK7CEInnu/AcO0olhXFtKLZJhTTiGKomsiqZooGASrgFFEzgX0MDR5FUg7DwAY4rwkLNRGgRkDQCIiaScJjgLiRJGkkCo8gXTTaZNS1VghsFPzrOf9q2jMbsdQtCjsLDGj1PqPVKFezKbTD//Q7+NFGi97gc7qDHm/EH4j4QtFANB1Lp2PpiC8c9ARcVpdRYzLrLT6XPxqKeZw+o86kVWk1CpVKLhdwOVQAwCJRKDgSBUcc/d0hGoHosTkCLk88GE6EIvlkqpjKDPf2ddc72ivV9mptfmZ2c217fXVrdWVjZWltYXZ5bmZhZmr++PT84tzK5tremVMXP/zw+ceffPn69U8///y/fv0//p+f3/zPd+9aHonMIoAsEpNPo/FoZBaNxqKzWGwunc0lszgkBosAsnFULo7GwVLYGAoHR+XgqBwchY2lcPBUPgHkE2g8PJmLI/PwlLclIIImgbozV5semJwenBys9ydcYRGFw8YSQRSWhkBT4SgqHMkDSFa5vKtcaElG3Ca1XSeTMEh6AaszE5qsF4NyqR4A7SSuDc9xAZCLKHCRBC4i5CTwnViuDcWyIpgGGGhA0PUIUNlMlsMoSiQoQ1KgZjzrGBo8iiQ3wKgNcGYjhteE5zbiOUex/Ea8sBkQwYjCJgBqgAc5zJmEe70Q2i7GNguREyn3TNhUsyiMDKpdrgzZPR6TVczmHPqnf4Yda7QYjF6Xy+dyB73eoDcU8UdT0XQ6lon4o267N+AOJmOZZDwbCsR8npDX6XdYnEa9WaFSCUQCHofFZdEpRCIeS0A0IwAMzudwZePJXCJVyuTaSuVCOl0tFSdGhuemZwZ7+8ZHxvd2T+1unzp75sLFgyv7pw9O7p7Z3tpdW91cWdqcP74yOTo7Pnx8fHi2Xumvl/v3d648/fS7P7z+8ztoSTQshUGgsEkgRKPwaCQ2jcqk00E6gwIyiTQ6gcwiUDl4GhtL5qDJPCyFgyOzMSTuf60UHo7Cw1H4eApEoEIEKh9P4eHIEIGmYUtL4dxwfXCse6SrVE+5InqeUgCwWBgKHQFQYTgaDM9AAVw82SCWZILBQixUL6WXJ/pn+mo92ehCR5uZRjdiQTuObccw7WiWDcux4XkOPM+O41oxbAuSaYSBumaaHgFq4DQFnCKDkaUwihhO4jRhaUfg5AYY6QiMfAQONqKYx9DMI2jmEQy3ES+AkUUwMtQIcA83RYWc+YxvsxQ+WU6eLMfXMp6pkKFqlmnpJAWH57e5Ix4/D2T+8//2v8OPNZt1Jr/L53N5w/5QyBcK+8IRfzToCQXcoVgwkUsWoqGkxx0MeCNhXyTkDnrNbqvOplCpBCKRSqNVa3V0kIFCoFkgw2t3FlKZcq5QKZTaSuVKodRRaeusVmfGxteWVhZm5va29i6fv3J67+yZUwcXz1+7dvXWlUvXL5y/eu7spf1TF07unNtcP7m2srs8vZZwJaVUSdyeHq5NXlm+8g5aIglNomCJTIAC0UhcColNpTFBJp3OJNMYAJGOJ7IIFA6BwsaQeBgShKPwsCQuhsjDkjgYIg9L4uPJEI4CYckQjizAUfgYEoQlCwk0DVuSD6T7q70DbX31bDVpD5v5ajGRw8OATASJ3kxgIogQji6jcsU0ll4s85hMBrlobrjn3qXTH+zv1QMhJQrQI2kWJNOOZNiQdCOCbkQyLBi2+f/7wtPDaFoYTYOgqRE0GYwsbAQEjQReE57RhCYdgeEON+IPNxEaminHEOAxFO0IgnYExWzE85pJUBOJdxTHPXw0pxItFQJ7bbGDevZsLb1V8E9HTK1mqZIGSBhMm85k0hoZZHrj4Ub4MYTVYAt5wxF/NBaMBT2hgNvvc/rDvkgumU/Hsj6H32VzBPzeZDyaScTT8VjEF3BbbUa1xqjVm40WiCMA0ICcL04HI7lEqiVXqLW0dlSqHZW2WktrZ7U20NUzNjA0PzW7tbp1/sz5m1duXb96+/zBtYsXbty6ef/mjXvXr919/9aH7994cOXynYsXb127eHt/dT+m8XohU8Gc6vZWJ4Ld76AFiGiAhAXoAJlNpnAoVCaVRCJwQJBDobIAIosAsPBENo7Ix1MgHJmPJfFx/1VcNMDFADwskY8lQRiyAEcR4qkiAk1CpMspbB1bmnZF+1q6htr6+kqdBX/axFOLABYXTWHC8fQmLL0Zx0YCEjJTy5NY5Zqw0xWw2/ZW5l8+vvPs1rWSyyuG49Vwsg5GM8JpJjhF10TVNlP1cFAPB7XNVHUTWQujqprJsiaiEkGTIahQI4HfiGcfw1KPIQgNzahDx1CHj2EPHyM0NJOPwslH4OQGBPUIhtUEcBoJ7AYUdLSxw6nbqkX3O1MXe4rn6pntluB0zFIySTQMspTNYtEYbJAl5olsRrtBbQx5w9FALOyL+F0BvysQ8oZTsXRLrhzyhl1Wt9Vgc5ptiVA4n0qnYrFYJBzw+9xOu8uot6hVfCaLTqJopIpUKNqaKZSzxWqxpb3c2tPe3l1r7+/s6evoHujqmRgam5ucXTy+tLO2e+ng6u33H9y58+j6tQ/uvP/47u0nH9z56MGHzx/cf/7ww+ePH714+ujF6vCilSoLsXRJoaumiE1YWt9BSwBQFBqRxQW5EJMv4DAZVFjDYQoKzcThuQSATyBycUQuhsjHkiAslYchcTGE/794WCIfRxQSKGICTUKky8hMGZkpIzOUNLaeI4mbfb352lhtYLQ20BZv0fMUAjydgyYyETh6MxpsRtNhKB4GUDP5JonCb3FmQrFMKPTo1rUbp0/5FCoBDCeHEXUImgFJMyKp2mayupGiaaJomqmaZqqqiaxupsibyeJGQI6gSJFUqBngHMPRj6DIxxD4hibU4WOIQ0dRh47iGpqIR2Cko3BCA5zQgKQeRYNHkeDhJjUGMxHz7Nbj53qy57vy++3pzVJwKmLLaUUKKoGOw4q4PI1cZVTrM/FsOpaJBeNBT8jr8IW84Vwy/3YyVNAdtOitLqvTYbK5zM6AKxByB0NOX9Dp8dmcToPJJBMqeQy9hB92WVLRYC6brpRb28vVWrm1s63aVWvr7+wa7O4b7h0cHxxdmFlYmV85sbi2NLe6sbq7v3/pzp1Hjx59+ujRpw8ffvrkyauPP3795MkXH330+vPPvnv15IuMOaSCgV5AnGToqzz3uCb37vcAHsnhstQqqVwCiXhsEMCjG46QmxBMFBbCA0ICWUigCHAUPobMQ1MEOCofS+TjiHwcwMMCEJ4kIJBFAEUMUKVkUE5hyCkMGZkupzB0TEFEZ+/NVsZq/WPtA125mlWih3A0LprEQhLoMAwdhqHD0Fw0XkYB1VyBQ2OKuoNsEm2w1n73wnkzD+I3oaVNBA2MYkDSjEiatpmibqToYDQNjPq2VDCKHEYWNQLiZqIYQeY24plHMOARFNDQjHnvGOK9I8jDx9CHG7ENTfiGJnxDM/ZwM/YQDGiAURuaaIcaXHRwMRddL4d2KpG9SmK7JXoi7xv1m+NSLh8Nk7IYDpNJIZYE3b5UNBUPJQLuYMAdTEXTxWxLMV0KuyMOo9OoMlr1JqfZ5nU4PU6n22nz2i0+kyFg0Eb0mrhBm7cZRrLR+Vq+NxHozMarhXx7tb2r1tXV3t7TWe/t6hjq6xvuHx7pH5kem1qaX1lf2Xo7tvz0yQs7O2dOnjy4fv3uo0efPnv25YvPvnvx+fefvnzz8tUf3nz725WdS2IUQw2ne3CCBFlRZJg6OJ530LLoJJBMEvM4PJDCJBAocDilqZnRjOSjcSICICFSJABVRKAJcDQ+hgrhqG/FMAdD5GKJEIEiJNLERJqMBMqIdClAkxJpUhIoI9PlZKZXYexOtYzX+sZq/V2FdqfKKgDoHDSRhSQwYFiwEQUeQ/FQeAmZIqEyNZDMobMyAapTZxhrb5cCZCEMJ28maGEkIwI0IOmaZoq6maJH0rVIUAWjqGAUBYwihZGETQDUiOc3EtjHsKxjOPoxNOFwE+q9o/D3jsAPHUUeOoo9dAx96Ajq8BFUQyP6SDO2oRE4fAQ8dCjAZ8+mgksZ32rGs5bxrqS9cwnniN8YkbDY8Ea9WGRSa7RyZTqWiAfjYW8k6o+lo+l8spCOpr0On1ahVUtVBoXaoTMErPaQ3R50WoMuU8imSzuN9aBjNBlYa8vv97VfGOq8PN610Vkaa8kMtdc6K+0dta7+3t7+vu7Bwb6hvoGx/onJ4emZ8enF+ZW11e2drVNnTp+/dPHmjRv3rly5c+7c9YODG9euffjxx69ff/nHL7/+5fXXP3/39c+1eCvnEE4Lp9tRXD9WkKZo2hj2dz1kDJyBQbOwOA4Wx0SgGE0wHgwFwdASNEGMxUvwRAmBLMJRRQQ6hKVBOCoPR+RiAR6WyMMSIQJZSKSJCFQpQJMBoBhPkRCoUoAmBWgyIsPCl7VHcyOVruFqz0C5K2T1CYh0FprAQuIZMAzYiAIbUVwUQYAn8vAUDaTQitRiFt8ok3s0Wg4MKYbjFc0ELYysg1P1cPBtv+oQoAYBKuEUeTNZ2kySwkiiZhL/GJ59BMM8iuU0EeiNGPzhRuR7R5rfa2h873Dz7xpQ7x1FHmqAHzoMf+8IsqEJ1XAMf7iBduiwi00b8Fmnw/ZJn37co5kOmKaClvGgpcNp0NLIYjpdColcNmc6lg57IulIppgqZWO5gDNoUpulArlYIFVIZFat1mPUh6zGpMvS5nP1hbxTmfh6pbDfU7062HFztPPWePfdmd77C4O3F4a2BmpTnW2j3T1dnb39ff2jQ0MjQ4Pjw2PjQ1OTI9PHJ2aWZpc313f2ds7sn7l4+fL7167evX374e3bj2/denTp0t39/Rt37z794osfv3vz58cPXwR0Hu4hnAYGGuEMP16UoWjKVPO7RuPRBj6sGUKixViCCIkVwFDCZrSwGSWGoyUYnBRPkOKIEhxZigeFWCofQ+KhAT4GEOBIEJYoIlDEAFWEp0gAqoxIE+MpYhxJiqdICVQ5QNMz+SV3eCBfHWypD1e70u6wmASyUQQmAsdE4JhwLB2G5aGJLCSWB9A0QqVGrBJzoZjfN1pr58HRIhhO3oTXNJM0zWQtjKZ7W3BQA6OqminyJpK0kSg5RhQ1kvhHCewjOOZRHKuRQD2GRh9ubH6v4eh7h48ePtx4qKHpdw3N7x1CNDQgfteAeq8RfbgJd+go6b1DPj6ry6EbcGpHXZrZiHWzFNmtpNezkZlYIKlSCACilMONBkKJUDQdiOfDqZgraFeb5ByRgMYVUDk6SOaQayJGY4vXOZAOLbTl9zur1/s73x/uuTve88Fkz4OZ/gfH++/N9D6c6/9oeejj9fE7S8M7g7W53vrEyOj44MjEwMjxscnjE9Mzk9NT45MLM/Pry+u7GyfP7J27dP765Ys3/9/2zrq5kS3N03P73rI4M6WUlGKyLLMtlrEM5bLLzMwMMjMzM5NkMcuWzFRVt25dhu7pmZidme7dL7N/eHYiqvcbbOyJX2QcSX8+8bx6z4k8cXQ6m8nkstk8Dse1233ndt9fXDzd3n7/9P6XowNjUVJ+EJoRCfrGw6JMengZL7KOH//lRiMBkJOpcgo9gs5VUJkyMj0cokiIVCmMKGgMFYOlYLDkdLYUYYsRthjhhCMsMZUlRlgSGkfO5CvZAhmL9xIpgy1GWBIaW87gKpm8GIF/SUJyb0Vdf21zb01zeWquShgYTGMHUJj+ZEYAhSkiMQJgRhDClgiCQvj+slCxOCQkJSk+IzY2CCSLIZoSYkVCnEiIE00SRBMF0RA/GuLHwL5RRL4S4MgILCmeLQW5YogbgGcIsTRfHI2NI8NYAh6FxqDQGDQai0LjfNB4NArAoIg+OOIrgIqFGARICMPZ4uDWxMjB9ISl0syjlnLjQJu+r2W/sWw0JyUvPFDJRBJDgqoz0qvSUuvS08rfJOZERLwJCooW+L72E+bKFY1v3gxkZy9Ulh20Nph71c6hLsdoz/n0gHdu8GK273y292Khz7vYf70weLc49Lgy/LQ+ercxdr48vDvYOtPTNjvYNz00MjY4OjU6NTs+tTg9tzizuLa4vrd5cLR7oj02GHV2s8lpMrlMJpfV6rFaPS7X7ePjj7/88u+b22cDfVP1udXBGFYk6Pua5JeOhJTzIlpEb75AGw6RlBS6isaMYHCUNJaMQguHKBIYkZJpcipNRWdGMNgqOluGsKRUlpzGkdPYL5FSmUoGN4LFVzC4cgZHRmeLEaYEYUrpbDmDo2DyYvii3IjY5tzirvKaroq6psLKFHmUhCMMoXECyEx/mCGC6f4keiidJ4AZdBBGYFJoaEB6xtsEmTSUhCipbBWRpQJYERAniuwbTRREgrwYkiCW4hdFEigBjhTPlBI4UpAXDnFFeAYfi3BxCA1LAtA4LAqN9kGhXvmgUSi0DwqN8kGjXuFQWDJAFjA4AWxOokRSFinvz3izWV+231Jxqq7RdNTvt1StVOcMZyW0xCt7UhNHCzKX6ytXGys3Wqu322p22mrXG8pXa0s2myr31TWHHdW6vkbbUPvFWM/N5OD99MjlwohnZexqdeJqZexycehqcfBmafh2eexhdfx5beJ5Y+JxY/xufcy7PHg60rrU17g4PjA9Njo5PLE4Nr85v7Yyv7Iyv7q9vnewe3p8oNOcmHQ6m15vNxpdRqNLp3OYTJ7np59++P6vZeUtwwMzrcWNwVhmJOQbB4vSqEFFbHmj35cFWU4iK8lIJJ0VwWRFMtkKhC6GKVIyVQpTZGREgTCVNJaKzlH8H6IKGltBY8sRlgJhqxhcJZ2jQFhyhCVDmBIqQ4wwpHSWjMFRMLkqtuBtqLQ2PbervK6zsqGxoCIz6o1SEBRC44YhnGAqK5jCDCYzhQCFTYAgNIpJI8fHR7xNiY4ODQojUhUwSwWxIiGOisiNIAtiYN9okiAG9o2CBREwXw5xpASWFGBLidxQiC3EI1w8hYkjk9EgAYXF+WDQr9BoHzT6FRr9DQrj8wqLQlHJiFQs9+MLpH7C/JjoxvjohbL8I3XdflPlZnXRcmnuamXBbGnGen2JaajDPTngGOt2T/d75wbPZ3tdk12OsQ77cJt9qPV8rNMx3m4aa7ZPtXsWBq4XR26Xxu9Xpu6XJ++WJx9WJp9WJ56Wx94vjz0vj94vj9+vTjytjT9vTH7Ymnq/Of60PnqzMmia6V4fVM8Pdi+Oj6/Pr67Nrq4vru+s7+5tHe7vnR4cnB2fGE405jO9Q2dwabT24xOr1Xb93Xd/1mocUdHJc9NrzYX1ASgkAuTHkf3SaIGFbGmt4MsLxWUEIIJIiqAyopjsGDY3gs6UwdT/CpmuoDIj6BwVg6OkcxQ0tgxhKWgsOcKUURlKOltJ5yjpbDmVqURYShpLTmNK6SwpnSVjshVMrpIjiBUFlyWltxVXNRdV1mQVv5PHKQUhSl6AihcgY/LDqcwgIkWABRloLAMiSMIC4hIUUTFhygBhKESRExlyAl0FspVEjoLEiyb7xlL9osm+kWSBgsRVELlSiBNOYIQBzGCI5QfSWTiYigGhVzjs12jMNyj0N2ifr31effUKQBM4dGZ4YHBCTFxCXKKIz09RKSrjYrtTEmYLs1YqClbK8rZqS49bazdrSpcri47UDfaxPu/cyPXi6O3K6P36+M3yiHdh8HJ+0DvTlxc7iQAAIABJREFUdzHZfTs3eDU74Jrqvpjtv10de9iYeticetyafV6bfl6Z+rA69XFj8v36+PPqyPPa6OPy2OPK+PP6S0af14cfVgYuF/ou5vuM450bPS3zg90rC7NrK2s7qztHu8dHB5rDo7PDE4PWYNebXGd6p1bv0pw5T7XOc8/79x//qKpsk8tfb64d1OVW+aMRJch9Dfum0QMK2JJK3pdXE4sJODkJUiK0KBY3hsNT0hhSmCqnIAqELkeYKjonisWPZPHkCEtGZcioDAWNIUeYcoQlp7GVNK4C4ckRtorB+S+z6RwpjSWhsSRMjpTDjRIF5MbE12flN+UUlyZl5EYnZani40XhchpfRmZJIVooHhai8QIAkAUL4+MUSSlRUXHh4b7sYIAkgRApHlESWEqIq4S4MUR+DFEQBfEiSXwlkasgcqQQOxygh4L0YCJTCFIRLAi9wuK+9kH/ycfnn75B/ckHwoEvZ58zUlJzUjMKswtSk97Jw8OzYyObU+JHs5LHM96MpSduVhdpO+qPW2t26kr3G2v03eqruYm7len7tZn7tam79amblbH79YmnzanHtYmH1bGHldHrheHz6T7v/NDDxtTz9uzzztyH3fnnrYXnjbnnzdnnzennramnzfH7tZG7pZG75dH71dH71ZHblcGb5T7vfLdrssMx3uwYbzCONG/2NCx2qxdHx/Y2d48PTo8OdccnJo3OodG79Ca33uQ80djO9Oc2x/3T+z929y0ySVxURNLpgaEsvViApsoInFgiP4XmX8CRVPO+vFBcAhJkJEhGpqjorBgOT0VnyiiIgkpTIHQ5laGgMVUMtpLBllJocoQho9JeIkcYcoQlp7IVCFdOZcsRlhxhSalMKcKSISw5nSNlc2VcXrTIP1MZWZ2c3pxZUJeSWRATFycMjKRxoiisKCI9AqBKcHAIkSrhcGXBARGq8JS010nvosRCThBAlECIFIcoCSwVyFVC3CiQFwVwIwgcFcRTglwlkSeDuCEgIxCkiSAaC08k+mDxr1Cor7755p++xqPwvhzfhOj4vMzc4rziiuLSoty8vIy8rNTsaLkyNy665W3cUGrCXN67+YK09cr807aas476w+bK/eYa63Dv3crMx53lj3tLz9sLj1tz91uzH/aXPx2tfTpc+XZ/6XFz+mFl4nJm8Gpm6Hlt5tPO4nc7i5+2F5/3lu93F++3Z+83ph/WJ+9Xx26WhjxzA965Qe/cwPXcwM18//Vsv2em0zHd6Jqs9UzVeyaabcNth+rGyebmod6h1aVN7anFZPQYjR6D8eLM4NQZHWd6p8544bn89vH5987uaYk49nXMO+OpreBtrgBNlQLsWBL/LdUvjyWu5X95E6YUAqQQKCWRVQgzisFW0RhyMiInIzIyIoEpEhLlZRJOhCUkigQmS2GyjEKVURAZmSYj05UIW0n7L7QveanbYhpTyeXH+Qe+CwnPEcvLo+OzQyUxHHYMg5lAoccQyNF4WIUnhWIhEUSRCHzD/YUCPj0sXJj6LkYVKAglkiVERE6gqwCWCuKqiLxIkB8B8FUEnoLAVYJ8BVEghbgBRKYAQJh4mIwBca+wPl+j8FhAyBMlxb8tzi+pqairqaitLq8pLS4pKSrKy8rPzsiNUajy42LUb+OHUxNWSrMXCtP36kutA2pLX+tOXcmRutY5OeCZG3nYmH3env+4t/zpaOPTyfZnzc5P+v2f9Qc/6/e/O954v7N4uzRxOT/6vDH3cWfpw9bC+62F+93Z6+2Jq7Wxq5WR26Xh2/nBm7n+y4Uez3z3xWzn5WzXzWz37UzP5UynY7bNMa12THboBtq2Whvm6qoHGxo723oGesfGRxc31090GqfZ4DGaznVGp87osjvvnz/87r36bmJqU6l6Exuboj+1psYkCzCIFGC/hgVvyL459NAaQfQ/WisBCVKIpKIyYpncCIShICNSIkVOospgihiCJURYDJHEECkcJEmIJDmZLCdTZCSyhEiWwVQVwlK+tFFUpozKlFOZSipLQWFKyHQVkx3D5iX7+heGSopCJFnCgLdcTiKVlgCRYwmwgkAMxAKsb3yYOFyYUCAO8VMqgxPiZJnpr2W+nDCYKiEiCpARCXEiSdxImBcB8SMAgYLAleLZciJfSuQHAyw2QKFiIMLXGOwrLAjA/v4hiYkpFaXVLU3tzQ1trc0dzY3qhtrm6qrqwsKCgtyi/Nyi+MioDKWsL+PdSFriZFbSekXecUuVqbfF0t9m7mt1T/S4JnpuFsc+bC18t7/608n2b/rDX43Hv5lOfjOf/GE9/bNN87Px4MPh2uP24s367Kfjje9Otp52l++3Fh63F+7Xp6+XJq4WJm4WJx+W5+6Xpq+Wez1L3ZfLfd7lfs9Sv3uuxzrdc9DfsdLWPFxZ2ZRXVJ5TUF5c3tzQpm7uVrf01Va311S1T42vHuwY9DqnxX5pc15f33734ds/7h5+0uou4hOzEhMzLHp3TGikAIOIAWY0kZ9MFeWxxNX8qH+0VkYE5SRYRUai6cxIhK6iIHISWUGmyskUKQxLiCQxRAwDQDFEFEOQmAjKyLAUhsUQLCUhCgpTQWXJqEwJmS6BaRIiooQZ0VROPJ2b4ReYHxReHCKpkSprxIp8gX8Shf6aAMfgYQWeJELjGSg06dU3CA4VHuAbHRFeWJhaU5WXFCcLZiChRKqUSI8gsiMhTiSRqyJxVRBPCQnkEF8McUNAdgDAFOBpJBQB9MGT8CSRb+C7lMzyitqyitra6qamura25s721m51S1dTfVtNTW1xSUlBfklhfkny64SkkOCm2OjO16rR9ISlkqzduhLbYPvdwtjN7LBtsE3TXnMzP/b9/tpPJzu/nR3+YTj5zXj8u/n0L3bdX13GPxz6z/qD94cbz3tr7/fWPp/ufj7Z+XCwcbuxcLMyeb087lkYtU0NGsZ6DRMDuvH+48HOnZ62xda6ibrK4Zry7vLi1qK8lsL8muzc3KTUitzyiqKaqormhvr25sYudetAe/twT/fk4tzuYN9Mb++EVu+4uHz/9P6XD9/+8eHbP0yWq4iot2nv8m16l5Qf5oeliQnMGJIglR6Yz5JUcCK+REsE5SRiJAWJpCIRFGoEhRpBpiqIsBImyylkKUwKh8BwCAwDgTAQCAPx4RBeChMlJJIYgsMhigxmSmGmBGYoaNxYrigzRFEQHpktkhT4hZQFhVWHSstEIfkcYQaVlQRSYvGkKBxRjgWDUTiOD4qK8oF8viGhX4UHCONiVDJpcEpSbEK0QkQhh8M0KYnxsviJIHIiSFwFkSsjcsOJ7ACA4QvQGBgS2Qfg01jyUGn624zqirrW5q6mpo76BnV1VWNtdXNzU0dTY0ddbWtNVXN1TW15RUVpcUVBbnFhZk6Mn19eUMBI+pvRzMSJnOTN6kJLf6t7rMc72X89P+ye6L1eHP90sPH5ZOcn3dGPZ8c/6o5+s+r+emH/16vzP184P+o1F5tr9oV518qya3nJOj+rn5zY7elaaKkerS3uKs5qL8zoKM1tLczsqS7tqWmozimKEaskAeHSIFmENDo+OvFdUnJKUlJyYvK7xNTy/KryvJr6ipb21r7+3onR0aWZmY25ue2KipbX8WntXSPnnuen9798+vzPP/78b1s7Z2Hi6OLCGqvWGoT4irC0cBzjNeybSg8q5Ckq/6GNkhEhBUxSweQIMlkFwyoYjqRQlCSSnEhUUshSEhQGEsIAfDgEhIOEF7QSIhgOgmEEYhgBVsCsRH5Qvjy2PDa59k16dWxKuSK+VpnYIo+uFIXkMfnpZHoinhiPARPwpCg8KEfjxShsIBrLRaGoPq9gn1cULCbc3+91pFLI58jFoclxr4NozHASTQoxFABDRWBGENlKiCkBmeEgK4hA42FhGhoUMrlRUmVOamZVSWVTXUtbU6e6tUfd1tfS3NNY315f11Zfp66tba2ra6uqbCwtrSgtKysuKi/IKSrJyk8OF2f6CXuTXw9nJI7nJi9X5O41V1qHOm8Xxn/RbP6m3//hdPuzZu9bzf632qMP2uNvdac/WAy/uhw/n7s+O+yew4O9yam1oZGVgaGF3v6+6tqGnPyajOzi1My85Ix3MW8iwxQRoYoYSVROSs7C3OrC/HpTY2d6ekFcXHp8XEZGRkl2bklWTmFWdmFC/LuM1IKs1JKMdwWlJTVdXcNDQ7PDI/MdXaPvUvMjo5KmZtY/fvrj+x//5adf/ofn8kNTS79YHNVQq9bsaH0hpgiDSPCM10R+CuKfy5KUcVRfoFXAJBWFHAHDkTA54iVkshwEJXi8nAjJiJAYIIgBgphACCPgJQBBBgIKIjGWzkwLCCmSRZZFxtfEvqt5nVqbkNaUkj1aVL3b0rda1tQTlZBL4yQT4Dd4YgIeisdDMRiCCouXo3ESFDYYjeP7YGg+aLIPioLFBvF5kXKJLDQoO+VtW3WVmM0LhxlSIkMB0FUgQwkxZSA9jIAE4ql8NJHmg4deoWVh4vGR0Zb65qba5qa61uaG9va2ga6O0c6O4ba2/oaGzvq6jpqa1vr69qamzrq6ppListzc4ryc4oLU7Lyo2EJxeINKNpL6Zq4oZ7+t/riz2T4+6JoZvd1cvN1ZcSzN7A/1nUyOm1ZWrNubpo1VzcLC8cLi8eLS/tzi1tSsbvdgc3G5vbG5p7V9pHdwpGewp7VzcnhqfnJpfGi6o7m7MLukILNI3dilObWaLd6TU+vyysHk5NrQ0Fxv31Sbur+uVl1e2pCfW5GTWVJf2VZaXJufX9HQ0NHRMVhXp87IKIiOTkrPLDnTuf/4y99///Pfbu4+r2+eFpU0KFTxfd2jh+vHAjwjCMeQAazXsCAZCcxhScr5/7e1JJISglQgFAERlQCkAEApFi/B4mQEQA4AcgBUQsRImBxNocbTGO9Y/IJAcZU8pj7mbVNieuObTHVG4Xhl017PyK66b66oukESWcAWpZPoyQT4LYGUiIMScFAcDoxB4yNRuAgMXoLGBaCwfB8M0wfNwGKZEBgs4MdFqtKT30wO9i+Njyl8RaEwQ0yiS0CajMiQEOnBAEWIg3lYiIkmIFiAiMURQaCqorK/q7+ypKqqrLamsrG1qauna6S3Z6yra1it7m9q6qqvVzfUq+vq2lqaO5oa26qqGkuKqrJTMjMiYjJDwwsCg3vfJi+UlW+1NK83NsxXlnekvusrL98aGx9qaG4prhht79maXz3bOz1c31+aXFqYWFqYXF6e29zdODJb3AvrW1UNLZl5xSkZufXNnS3qvpyc0qaGjvmZtcWFzYX5jbWV3TOtzeW6dzjurNYrk8ljNnvNZq9W41hd2R8ZmuvuHGmq76oub+lWD3eqh5pb+urrO0pK6tPSCt+8ySwurltZPby6+fTr7//x8dMf7ounjS1NWUVzTFzK+Mjs5twmF4sE4egygBlHFryl+GfSw8r/YctCgsPLCYAMT5Di8HICIMcT5HiCggAoATACIsZRaYkMZipfkCbwfcflp3OFeYKQ4gBZjTSmNTq5Jyl3JKu8P7O4/W1WWZgym+mbDFDfAXAqgZSMJ73Fk97goEQcFIcFYzFALJoQ64OLxODFWJwIjRWgsb4E0J9CFdJpIUJBU01lUU5mS03VzOBghCgwFGaEQrQQAiUEoAYQKEI8kYUDaDgCnQAySCQ6hUwiglw2u6q0qrywvKSgrLykuraqsbWlu7traHBgYmhwsrdnpF3d19Lc1dzU0dTQXl/XWluvbmzqbKhuTpBHiVncTHlES1ZeV0nZYF19T01tV1VVXX5BXXH10tTK/ORSZ2tfa1N3f/+kyXhhNFwuLh0NjSwPj65Mz+1u7Oo1eveRxto/PFdZ3ZackhcRmZSbW9nVPd7fP93RMdzfPz07t7mxcXyqsZnNXqfzzu1+cLnuX2IwnO9snS0v7o+NLPb3TNVWtre3DLU09zc29FZXt1eUtzQ29AwOzB0dWYwmr/vi6fH557uHH9wXT+ubp2WVLW+Ss5bm1rfmN7k4JJjAkAGM1zDvDVmUjoT8XwUZAFUgpCKRImFyDIUaQ6HGUpF4Gv0Nk5XCYqdz+WlsXgbPN9cvoFKsaIlJ6H2bPvguqyvmbYs8tsZfVsD0TyVx3uCRFDw1A0fJBihZIDkDIqYQoDdYKAEDJmDBOAwYh4Vi0UC0D16BxofhCX5YrC8AiIgkXxKJBhDEgf6rC7Oj/b315aWTvb1xAaESmBlOpAfjyQE4kgALcTAAgicgIMiEYRaVyqRSaWQYIuD5bE5WakZJQWlRfmlpUUVNdWNzU2dP99DQ4OTY6OzQ4GRP93B7W29ba09LS3ddQ2d1rbqxob2ltqWxtKa1prmrtbuve2Cwf3RoaHx4ZGJ6enFhdn1z7VCrsa2vHQwPzzY0ds4tbNmdT3qjd35xv6dvpq1zrLN3cmZmY3/77HBPvzS71aMeKs2tilUkxsek9nRPbKwdT46vtKuHhwfn9nf1Dsetx/N8efnB633v8Tyfnz+aTJ69Hf3q8uHM1Mb87HZpUWN763B350RP92R/78zU5PrhgdlivrJarp2uh+vb7x6efnpBu72rr6nrTMss2t44XJ9Z5WAowXi6DGTGEHlJ5IBMJLSM/SXaFC4vhctL4nJTBIJUgW+qwDdL5F8UElYaJi4KDC4JDC4OCC4PEfcmvpvIKhhMzWqJiasMk+RzhTlUVjZEy8ZR8gFGLkDPA+i5BCQHoGTi4VQ88S0OjEcTEjBAAhaKw4JxWGIsBlJhABkBCiOS+DgcC4sNY7F8yWTsV//ky2Yuzkwdbm9ODw6Md3UnBUskJEY4RAvAwQIMxMEADAyeBgAsMolHo/LoCI+OcKgUBkwEsGgBh5uVnllX01hSWFFWWltb09rU1NnR3t/fNzY6PDsyPNvbPdauHujsGunsGW3tGGhq7mxt6hjqHV2YWVtb3l9e2llZ3V9Z3V9bP1xc2lle2l1fPTg5MhsMzuNj4+zcWl//5KnGduF5Mpk9W9unUzNrXd0jzS09anXf9PTy/q5Ge2xcX9rqautNfZsdHhKRnVHc1z3W3NBdXdG8MLt57n54oev1vPd6319cPOl1roM94/am9uTIatC5R4cXx0eXOztGJ8ZXd3f0Fsu1y/VgtV6fnz8/PP70+P6Xx+efb++/d1087R2aGlv6c/Orjg8MC2PzXCw1CEeTg5w4WPiWHJBJDS3/B7SZvsJMgW8aX5DK42X6CvNE/k2RUWOZ2b2JSQ0yRWVIeLEoqDQwpFasrAyRFotC8gX+Rb7+xVxhDpmRQ6TmEii5AJIL0XJAWgaenIYjp2HJqVj4LQ5KwoNvcFAiForHQnFoKAZDlOBJEhIlACTRfFBUNEoq8gvm8zFffQXj8SN9fdqDg4ne/pbyyjj/UDGRHkQg++KIHBzIwBEQHIFNIvGpFF8a4seg+zHoAoTKhmEKkUDAvGLSaDlZeeqWrsqKxqrK5urq5qamzvb2gd7e8dHRxfHx5eGR+Z6B8d6hiYGRqZHxucmJxYnRuemJ1c3107194/aObmdXf3RoOTyy7B2advYNWztn+0dmnfFCq3PNLe5s751d3nywu251Rvexxrq5oxkcmW1p7a6ta+vqGlycX9OdGGxGx/Getq25K0oVJ5dEFuWVD/WPnxzqPeePnvNHt/P+3PXgvXi+9DwvLewmxGVkZZSWFNWXFNWXlzYVF9Wr1cP7h2a7895sudKcuTyXH5/e/3r/9NPd80/3Tz9d3X12Xjxp9K6+obnismbNoWV+dJ6FgoMJLBWRHweLkuCAbFp4JefLNiqNy0vjcNO4vHdsTiaPnysQFgj8CgR+uVxBBpuTxeHn+/pXBkvaIuLaoxLbI+IaxcraYEmVKCSXyswlIXkgJZtAzgapmQA1A6Cm4SnpeEoajpKMJ73BQUkE0mssqEIRlGgg7Bss52sUB4Xh4ghUFJqMxTCIIAICuD99zUGQscHB/Y2NporKiuy816IQMYkRAJAFeBIDB1DwBAQE2SSSAEFETIY/k+lHpwuoVDZMQmCABOJwaDQRhKurGvp6xurr2qtrmmvr2ppberu6x/r6ZoaGFkfHl4dGZ8enl2YXNxaXt1eWd9ZW9lfXjzd2z/aOzQen1r1j8+Gp9Vjr0Bo9OvPl8Zl7e9+0savXGr1a48Wpznl199ntfTZaL422K63h/OjYMj+/0d0xVFvV3NrYMTM2d7B5aNLZ7Bb36bG+o60nNipBJY8pLa6eGFvSn7ku3I9u573F5HU7770Xz8lvcjBoChFkk0lcLic4O6di79B87vlodz4azNfeq+/uHn6+vv3h6vb7y7vPl7efPdefHO4nx/nTyZmrvWtseX53uHOYhYKDCUwlxI8l+iXC/rl0SQ035gu075isdwxWCpuTyuVl8PjZXEEuV1Ag8CsSiPL4fgXCgIogcYMkouv1267Y5M7IhOZwZW2guEYUkgPTcwByPoGcQ6Bk4MkZBHIGnpKGgzMIlHQCOQVHSsRCUWhCDEzNCAlLCZfEBAaq/ANENDoNhyOhUAgBzybDTCKRgifIQkJbGxsqSkra6xuGWtVpEpUYogcSyDwcRMXiiRgsQiSyYZhPpQgZdD8mQ8ig8xEqi0xCYJBKgkgg6PM1is0SjI/NjY3Pt6h7ahvamtW9XT3jfQMzgyNL41Nrs/NbC8t7q2tHGxvHW5sn25unmzva3UPjkcZ2rLUfaawavUtrcJ/qXHqz12y/MVqvTnWurT39yZnTaL3yXH/yXH8y2a7t7geL41ZvvDg7c6yt7vd0j1aWN6hbutZXtox6++LCxtrqrtVyfnJsaGxoj4l+Ex2ZVFbSMDu9brNcXnqejXq32egZH13ickL8/KQBAfLUtAKtznFx+f7m/mer40Fnurq6/cF5/sHhfu/2fLy4/HTu/eT2fHSev/def766/cFkuTo9tpTllrPQ5CA8QwHyX8OiJEpgLl1axf5yDzmdzc3k8LKFfoVBwfn+Afm+ohJRYHVIeHVQeJlvQLlfUFVgeINYqY6Kb1G9blJE14fL64LEdX4h+TAzi0DJJJAziUgaQE0HqO9wcBpASQeRVICSCJGzhf7tKWmDlVXjHR2z42MTYyMTY8PZmalEApaERVPxOCGNxqdSSWgMi0Ityc+LVak6GhpH27uyFNFhIBKEJ3OxIIzGkvA4KhFiwiQejSpkMXyZdB6NyqbADBKEwCAZAkgAAOCBV1+jpeGq2ZmlqemFnr7h/sGJ4ZHZ8amV2fntlfXj1Y3jjS3N1rZ2e1t7sG84PrLsHZoOTiwvaF+46kwXWsO5wXJptt/Y3Q+O80eN3r1/bDnWOs4vP3hvPjnOHx3nj46LJ6vzzmDy6gzulZX9dvVAcWHl0sLa48On/X1tb89IT/fwzvaxw+7d3joqLa6LjU5OSsysqmhemNt02q8tpouF+Q0eN4BK5QkEIWNji+fe55v77x3u541tff/QotFyc+799vLm89XtD5c331/efH999+Ptw8+P739//+1ffvrp35y26zDfMC6OEoRDlAAvgRKYjATnMKQVrC8XPzk8Qa5AmO8nKg0JLQoIKvQVlfoH1YZK6kKl5cKAcmFgdVC4WhnTroxrEKvqJaraUGlDoLhRGFaG8DMJSAqBnAIiaTCriB9YFSKrCJVn8kVlEoW6IP94delcdzbW1aUMCctISulp75ydncrOzcBjfQg+38AYtB+drgoOhlBozJ++riwpGR8YGGxvn+zpy49JCAURfxyJjQFIaAwMABQixCSTuAhFwKAJmHQujcogQVSQAIM4iIAlEvAAFgdgCZhvMJHy6PnZ1fW13ZWlnYWF7ZWV/Y2t040tzc6efmdPv3doOjy07O8bDw+tR6e2Y61da3Br9C6Dxas3e/Rmj8l2/ZIXO63Ouxd9LY7bi6uP/4X2/NHufjTb7vRG76nWMT2zXlenbmvruTi/vb/7uLtz0tc72trS3dszsr+nsVkvpqeWykpr097lpr3Lratp3Vw/cNi9I8MzkZFJLS39V1efHh5+Ofd83Ng2TM3ujE9tnWjd13c/3j/9dv/06/PHP3/87q/f//Q/fv7tbz/9+p8///a3n37815ryJuI3BD6WHIanRwDceKIwmRqUQ5dUsL9Em88XFvCEeXxBiX9gWWBQsV9AqV9gTbCkIVxe6h9U4hdYHSRuV8R0qeLbZbFqRWy9RNEQImsQSYrowkJeQLUkok75Os9f3BCT1JGe25yes9Tbvz01dbC9brXo97Y26sorC9Kyu+rVo10DXS3N5QW5EAYF+HxDQqMYICCkM0AfNPZPX1eXlO6urA6q22f7h4ri3wYDVH88zMICIApNAggUEkQnExkUEgshs2kUJhWmQHgYwEF4DIBFAVg0hMWRCSCdREEgSnzUm42Vvf0d3c6WdnNDs72r3zsw7R+ajk/tJxqHVuc+03tONM6TM4fW4NLoXWfGc43eZXHc2N0PerP3hajNdW93P5hs147zR6vzzmy/cXmeXZ5nx/mTzXlncz+a7Hc2x4POeLF/YBwdXaioaFpd3X1++uxyXm1vHQ0OTHSo++pqW/v7xo4OdWday9TkYkO9Oj+vLC+3tF3dpz21nLsfHh9+frj/1en4cHDkml86nZk/Wt0w7Ozb7x5/f/r414/f/cvnH//t51//87c//6/f/vifv/z+959//U/NqU3ICaCgIF8cWQIyYmB+AskvhRKUx5BWcb8syIVcYSHHN5/HLxL6lYoCSkVB5X7BtUGS+lBZuX9wqV9QdaC4RRLVHZnYpUxol8V2q143BcubAuTtstcDSVlj+eV9BRUjVc2a+bWT5Y32usbx4ZGhwYHejo6Bzq7uVnVrfVNXa8f85Pz+xm53U1NdURFCwFPxOBqBwKOQuRQKBY+nQdBId/f+6mpJekZjcWlOdHwwhPiDFCYOgNAYEMATIYAKQzQYopGJNJhIgQAQhwYwKALWB8CiiHgMGSCwyWS4h/+sAAAOK0lEQVRfBiOAI+AjvNQ36Qc7mr2ds8NDy8GR7ejEpjlzas5cp1rHidapM3gNpkut4fzMeH5mvNCZPHqzR2fyWJ13LxQd549294PNdf8C2Hnx9PLT+eWHF2vNjlv7+YPFcWOx3Zgsl3t7OnXboFo94HJePz58Z7d5d3ZOJiYWO9oHqqqaysvqXgw+OtIvLW3194/V1jTXVLeMDM3q9Rcf3v/58f43q/VxZ986PXcwt3C0e2B/ev+X73/8j59//dtvf/z919//9uvvf//xl3//4ad/e3z+taW5l4Sn0HGwLw4OJyAxZP5biiiTFl7EVtTyv3w3qpgjLGYLCnj8IqFfmV9gmV9QlX9obZCkLlBSLQypFATVBkpaZDGDbzJmcspmcksnsvLKQyQZXFFOkLj8dWJ/dd1we3drddPkwPjp3vHh3tHy4urs3GJactrb1wmN1fUdzeqBrr61hVWjVjc3NtrT0pSeEC8LCEBweDYEsYhEBgnyYzOHOzs66mvLs7OaSkryYhNCYbo/SGHhQRCDIeCxIICHIZBChKgkIgwCEB4HYDF4NAqLeQXi0BQiwEHIfkx6EJcTwheECf1FbH5BduHhnnZ/X6/ROk80do3OodE6tDqX3ujV6i4M5mut4eJY6zBYLg2WK5Pt2my/efHV6ryzOG7t7ge7+8HqvHN5nq3Ou5e51XnnvHiyue4d7geX58HquLE5bh3OO63WOTG+0tDQvb19+vz84+3tt3bH9cGBfm5uc2hoqqmps7i4uqKiobt7eG1t7+BAs7mxMzUxp27r6ekZ02odbvfj09PPD08/2533q+unJsv15x/+5fc//v6Xf/5ff/zx919//Y9ffv33H3781+8+/7PdfvsmMYOAgRA80RdHCsNTooicZGpADl1cwlJUc760tpzjV8bxKxP6lwcEVQQGl4uCK0UhdcGShhB5lSikVBDQJI9Sx7xpf5NeF52UFSSOpDPDiCR/AliTlb0yPT0yNKhuU6enZlaUVm5v7Oxs7Z0ea6+8NxMT05kZWT2dPb0dXQuTM9r9I5tW19nc1N5QN9nfV5mbyyWROCDIAgAWTOIj1OKM9ESFoiglpbumtiG3QEzniADyS0HG47FEkEAEQRIIEgEQxBMIWBwejcWi0TisDxHA0ikkAYMWxOWIBQKJUCj1F0n8/f35furmLu2p9fDAbDR7NWd2o9mrM16cGc6N1muD9VZvudIYzrWGc73ZazB7zdZrk/nqv6vxy/O/9X35+DJxeZ6trjv7xYPdfW+1XTvst2ajZ33lqF09ODGx5Hbf3d19urx8ttkuj49Nq6u7c3Nrw8PTanVfXV1bVVWzuq1nbGx6YW51anJhZGR6YX5jeXlnd0ejO3M47Dfn5w83N99++vT79z/85fMPf/347R/Pz7/cP/z48PDj8/vfllcORX6hOB8CgoV8cbCYQHtN5qbSRNm04FK2opYb+w9oRWVsvxKOX5mvf7lfYLEgsMQvpDJUXi1W1UREt71915CY3JKeVR7/Nkbgz8cBTBSaTwCEMFyakak/PrUYLDaLXXOiHewf2trc3ljbPNg7vHB7BgeHpVJ5XXXd5MjY1uKK5VR7ur2TnfI2PTGhu7GhpaLCn073hcksAGBBEAWLLUlPH1GrUyIiu2pqe2rr5VyhP0jh4CAAhcLh0BABDxEIIAEACQAeh8dhsFg0BoNG4XFoEoRnI2QRixHK58tFIqW/SBbgJwkQif2DQwPCp8aW9GdurdZutnmMlguT1XtmOtcYL3SWS731ymi/MVguDWavweg1m69s9luj5crmun8x2Oa6d148vRjsvHh6+dO1OG4tjlur+97ivrO57p3uB5v12mG70Z7aR4bnBgamtFrbzc3Hm5uPHs+jxeI5OjLs7p4eHJwtLm5OTi4ODU319Y52dQ719oz29413dw21tXYPDoxPjM+PDM8ODU5PTS4vLm5vbBzt7+uOjkzHJ2aN1n50ZN7b0x8dWUrLGkECieCDQzCgEEeWQ4w4Mi+N5peFBJRx5A2+X54eSKXzctl++b6BhQEhxaHS6qj4rpyinqKKkbrmmc7ume6eodbW8a7ugdbWBKWSDOCpZJDHoglYdEW4ZH15zWy0XnlvnHZXc2PL8ODI9ubOmUbnOff29vanpWYUFxZ3q9tHe/qnBodGurubqit7W1umB/qbysqECOILk5l4PJMAkH18okJDdxYWUqKj81JSeuobYgNCA0AKFw8RsVg8DoPHYQhYLIjDA1gcDo3BotBYFBqPRgN4DJUI8BhIEI8TLhDIfIUyoVAs5ItFfuGigEBBgEocfbJvMBpdBrPT6vBqjU69xaOzenVWr8lxa3bem+w3Bsul2XZjtl1bHbcm27Xe7H1x1Gi9elH2xd2Xntnmurc4bg3WK731Sm+9sjhuna6Hc9ej2ehdXdkfHJze3dWen9/f3X26u/vkct1qtVadznZ6atJozMfHhu3t483Nw5Xl7eWlrcWFjYH+8cGBiY31/eXlncWV3aXVvdW1g83N4729M43GajF73c57z/mjy3l7emIeG50NC5V/89XXEBrHxEEiPFkGMl6T+O+o/rmM0ApuRIPgy1fMl9Rd6519S929PdU19YVFk30Dxzt7e9t7ZcVlkXJl4uu4wd7e8aGhwd4eeXgYRMCBIJZJI3MZ9GC/gL7OPrvVfeH2nhydvkl4k52ZMzE2eXx4crh/1Nne1dTQXFdd19/VPTk0UlVY1F5fvzg1cbC+ajg4aC4vZ4OgL0zmgRALT2ADAAeC2qqq1DU1vS0t88MjacqoQAjh4yEyBovDoAh4LIDDgVg8AYPFodBYHxTWB03AYEgAjkEhCVj0QC4nhMsN5/PD+LwQPjdUwA/19Q3xDRBxRCmv39mtHqvda3NcGcwXerNXb74y2m7NjrsXPGbH7UtjbLL/18rHYLl86af+m+7L02y/MTtuLfYbk/3mzOzVmb1nxguL9dpuuzUaPCcn1pmZtd1drdl84Xbf3d5+e3n5bDa7jUbnSwwGh8Hg0OvtZ1rL6Ylxa/Nwbnb1YF9rt3n0eodGZ7c4rpyuG5vt8uLiwet9dLsfnc6H8/Mnp/Pu4ECXkZGHxQDf/OkrCI3lEEiBOIqMwIgnCd9RAnMZ4gpuZP0/HOe6817NjU6Mj4zsbG3Nzc2vLK/v759oz4zZ2QUiYaBcpuzu6B7uG+hr7wwRCmEslorD8shkEZ0pZHCKc4rOTvR6nWl8dKKupr6/d2Bzfau7sycp8W1lWWVfZ+/izPzpwZHhRFNZVFyRn7+9vKjd29Hv7+enpDABQEih+lNpPALIh0gUH5+MhPj50ZH1+bnTnZ2K9OwgIiIkwGQ0DodBvVhLwGDxaMyXaPEMKuzLYgRy2cFcbiiPF8zlBHLZQTxeMN/Xn+MbxAvgUTmpbzPPtNZL77PNdqvVuS22B6P5Tme61FkudWav2X7zgtNkuzZar/Rmr8l2/dIwG61XL9+/rHRfVLa57u3njybHrcF8qTd5TzUOrcapOXUcHBj39s729s5OTy1Go9vlur24eLDbvVbrhdV6/sLVbHbbbB6b9cJkdO7tnup1NpfzynNx5/E8nF88XHgePJ5Hu/3KZrt0Om8dzodzz0f3xXuD8byutg0AyF995fPq66+IaDSPQAoF6CqAHU8UplJD8hjSEpaqlvslWqPVNTQ00a7ump2a39s+2Fzb3d080BzpBnpHersHe7r7RwZG6itrkqJfB/N8ETyBSSAE0GjhPH4wV/A2KmF5ZmVqfLaro2dqYmZ7c9dpPx8bmQz0Dy4pKBkbHD09ODbrDDNjE/FR0YqwsJGerqPNdc32dk5SEgsEBTDMh4h8kMgFIS6RmPv27dLE+P766unuTlNRWQhMF+JJVDQOh/LBYlA4DAaPwWJRaIwPCv3KB+ODJuCwRACLwBCPgfhz2UE8bhCH489iitgsEZvjz+GL2IJArr8/249BYUnCldOTi7fXH/U6l1brNhqvNGcunfHCaLnSm7xm27XRcqkzXNicD2b7rcl6Y7Bc64xes+3WaLk2mC6Nliu9yWN13NmcdzbnvdP9aHfdW6zXFuvV2ZnrYN+4v6vf3zPs7pwdHZr2dnUnR2a9zmU2XVitXpvNazafn53Z9HqHweC0Wj0Ws3t7++joUOewe13OK5fzymm/spkvTfpzi8njsF9fXb6/vvl0dfPJ4/lgsXg7O4cYdO6rP6FQr1Cob76GUCgBnhQO0KMg3huyfxo1NI8hLWFG1HD+Ee2FzuA4OTxbnl/b3T7cXN9bWdlaXFpfmF/Z3trb2dlfW1lfmllIjkv0Y3MRAEQAPJ9CDuKwQ/m+8Yrog/X90wPN8uLazNT8wtyyTms6OTorzC9prGmcGp0cGxrtVnd0t7XXV1bmpKU1VJStz82c7e5U5+ezIciPQvWDyf4UJJjJCmKxCt69W52e2l1Z2l5eqsrJC4HpfngSgsbhUT5YDAqLwWDRGAwKjUGh0T4oDApNwOGIAJ5CBFg0ipDN9GMzhQy6kEn3ZbMELLaQyREyeX4sXz+mkMfgUokUKkwryi9bXdnb29GdHFn0unPtmUtv8Jzpz89052brtdF8dWbwGMzXetPVmcGrN10ZTFdG87Xe6NHq3Joz16nWaTB5TZYri+3a5bp3ux/s9mub7dqoP9ec2DQn9v1d/cGe4ejAtL+rPzmy6DQOrdZmMLhMpnODwaXV2kym87Mz2+H+mebEaDG57DaPxew2GZ1GndNuunRZby6cDzeXHy8vP3ivPng9TzbzRUdbL4vGwX6DATFYEI3C+rwi+qD5eFIYnhZD5CdTAjKQ0FyarJQVXcNJ/ALt/x//743/j/b/2fG/AQjIED2Px6IKAAAAAElFTkSuQmCC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zh-CN">
              <a:cs typeface="等线"/>
            </a:endParaRPr>
          </a:p>
        </p:txBody>
      </p:sp>
      <p:sp>
        <p:nvSpPr>
          <p:cNvPr id="14" name="Текст 24"/>
          <p:cNvSpPr txBox="1"/>
          <p:nvPr/>
        </p:nvSpPr>
        <p:spPr>
          <a:xfrm>
            <a:off x="6154738" y="1773238"/>
            <a:ext cx="5676900" cy="13430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/>
                </a:solidFill>
                <a:latin typeface="+mn-lt"/>
              </a:rPr>
              <a:t>КГУ «Специальная школа – интернат №9» УОКО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040741"/>
            <a:ext cx="5946156" cy="33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1352580" y="181034"/>
            <a:ext cx="8909019" cy="129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Сведения по контингенту воспитанников школы-интерната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/>
        </p:nvGraphicFramePr>
        <p:xfrm>
          <a:off x="287360" y="1868655"/>
          <a:ext cx="6799240" cy="3805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711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71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учащихся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 комплектов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с легким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нарушением интеллекта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с умеренным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нарушением интеллекта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Индивидуальное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обучение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1" marR="6006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613" t="19336" r="30792" b="6530"/>
          <a:stretch>
            <a:fillRect/>
          </a:stretch>
        </p:blipFill>
        <p:spPr bwMode="auto">
          <a:xfrm>
            <a:off x="7398600" y="1714500"/>
            <a:ext cx="45140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2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35188-9252-4897-A8E0-9BFB7AF8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Нормативные правовые акты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46CB04A-7DCF-46E4-BFA2-223BB9BAD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64641"/>
              </p:ext>
            </p:extLst>
          </p:nvPr>
        </p:nvGraphicFramePr>
        <p:xfrm>
          <a:off x="299884" y="1020932"/>
          <a:ext cx="11781280" cy="6153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934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  <a:gridCol w="8825346">
                  <a:extLst>
                    <a:ext uri="{9D8B030D-6E8A-4147-A177-3AD203B41FA5}">
                      <a16:colId xmlns:a16="http://schemas.microsoft.com/office/drawing/2014/main" xmlns="" val="428059727"/>
                    </a:ext>
                  </a:extLst>
                </a:gridCol>
              </a:tblGrid>
              <a:tr h="614709">
                <a:tc>
                  <a:txBody>
                    <a:bodyPr/>
                    <a:lstStyle/>
                    <a:p>
                      <a:r>
                        <a:rPr lang="ru-RU" dirty="0"/>
                        <a:t>Закон РК «Об образовании»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1931942">
                <a:tc>
                  <a:txBody>
                    <a:bodyPr/>
                    <a:lstStyle/>
                    <a:p>
                      <a:pPr fontAlgn="base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Глава 1. ОБЩИЕ ПОЛОЖЕНИЯ</a:t>
                      </a:r>
                    </a:p>
                    <a:p>
                      <a:pPr fontAlgn="base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1. Основные понятия, используемые в настоящем Законе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7-4) специальные условия для получения образования – условия, включающие учебные, а также специальные, индивидуально развивающие и коррекционно-развивающие программы и методы обучения, технические, учебные и иные средства, среду жизнедеятельности, психолого-педагогическое сопровождение, медицинские, социальные и иные услуги, без которых невозможно освоение образовательных программ лицами (детьми) с особыми образовательными потребностями, а также детьми с ограниченными возможностями;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243603"/>
                  </a:ext>
                </a:extLst>
              </a:tr>
              <a:tr h="878156">
                <a:tc>
                  <a:txBody>
                    <a:bodyPr/>
                    <a:lstStyle/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21-7) инклюзивное образование – процесс, обеспечивающий равный доступ к образованию для всех обучающихся с учетом особых образовательных потребностей и индивидуальных возможностей;</a:t>
                      </a:r>
                      <a:endParaRPr lang="x-non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08228"/>
                  </a:ext>
                </a:extLst>
              </a:tr>
              <a:tr h="878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45-3) специальная психолого-педагогическая поддержка детей с ограниченными возможностями – комплекс услуг и мероприятий, направленных на восстановление или компенсацию способностей к выполнению того или иного вида деятельности;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260839"/>
                  </a:ext>
                </a:extLst>
              </a:tr>
              <a:tr h="16726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50-3) психолого-педагогическое сопровождение –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успешного обучения и развития лиц (детей) с особыми образовательными потребностями на основе оценки особых образовательных потребностей.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58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35188-9252-4897-A8E0-9BFB7AF8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5936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Нормативные правовые акты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46CB04A-7DCF-46E4-BFA2-223BB9BAD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80636"/>
              </p:ext>
            </p:extLst>
          </p:nvPr>
        </p:nvGraphicFramePr>
        <p:xfrm>
          <a:off x="166255" y="665825"/>
          <a:ext cx="11748653" cy="569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724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  <a:gridCol w="8320929">
                  <a:extLst>
                    <a:ext uri="{9D8B030D-6E8A-4147-A177-3AD203B41FA5}">
                      <a16:colId xmlns:a16="http://schemas.microsoft.com/office/drawing/2014/main" xmlns="" val="428059727"/>
                    </a:ext>
                  </a:extLst>
                </a:gridCol>
              </a:tblGrid>
              <a:tr h="410154">
                <a:tc>
                  <a:txBody>
                    <a:bodyPr/>
                    <a:lstStyle/>
                    <a:p>
                      <a:r>
                        <a:rPr lang="ru-RU" dirty="0"/>
                        <a:t>Закон РК «Об образовании»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136239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8. Государственные гарантии в области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Для граждан, которые по состоянию здоровья в течение длительного времени не могут посещать организации среднего образования, организуется индивидуальное бесплатное обучение на дому или в организациях, оказывающих стационарную помощь, а также восстановительное лечение и медицинскую реабилитацию.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08228"/>
                  </a:ext>
                </a:extLst>
              </a:tr>
              <a:tr h="187329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31. Начальное, основное среднее и общее среднее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1.Для получения среднего образования дети с ограниченными возможностями могут приниматься в организации образования с шести – десяти лет. Обучение детей с ограниченными возможностями осуществляется с учетом оценки особых образовательных потребностей. При этом продолжительность получения начального и основного среднего образования в соответствии с образовательными программами должна быть не менее десяти лет.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260839"/>
                  </a:ext>
                </a:extLst>
              </a:tr>
              <a:tr h="195057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43. Компетенция организаций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 компетенции организаций образования относятся следующие функции:</a:t>
                      </a:r>
                    </a:p>
                    <a:p>
                      <a:pPr fontAlgn="base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2-3) адаптация и реализация образовательных программ;                  </a:t>
                      </a:r>
                    </a:p>
                    <a:p>
                      <a:pPr fontAlgn="base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2-4) разработка и реализация индивидуально развивающих программ для лиц (детей) с особыми образовательными потребностями;                                                                                       </a:t>
                      </a:r>
                    </a:p>
                    <a:p>
                      <a:pPr fontAlgn="base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13-1) создание специальных условий для получения образования.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58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46CB04A-7DCF-46E4-BFA2-223BB9BAD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67967"/>
              </p:ext>
            </p:extLst>
          </p:nvPr>
        </p:nvGraphicFramePr>
        <p:xfrm>
          <a:off x="76200" y="48418"/>
          <a:ext cx="12039600" cy="663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609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  <a:gridCol w="8526991">
                  <a:extLst>
                    <a:ext uri="{9D8B030D-6E8A-4147-A177-3AD203B41FA5}">
                      <a16:colId xmlns:a16="http://schemas.microsoft.com/office/drawing/2014/main" xmlns="" val="428059727"/>
                    </a:ext>
                  </a:extLst>
                </a:gridCol>
              </a:tblGrid>
              <a:tr h="865976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 правила деятельности специальных организаций образования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6 к приказу Министра просвещения Республики Казахстан от 31 августа 2022 года № 385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2846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Глава 3. Параграф5.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деятельности специальных школ для детей с нарушением интеллекта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dirty="0"/>
                        <a:t>75.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Специальными условиями обучения для детей с нарушениями интеллекта являются: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обучение школьников с нарушением интеллекта по специальным учебным программам, не ориентированным на содержание Типовых учебных программ общеобразовательных школ и по специальным учебникам;</a:t>
                      </a:r>
                    </a:p>
                    <a:p>
                      <a:pPr fontAlgn="base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 2) обучение школьников с умеренной умственной отсталостью в соответствии с индивидуальными учебными программами, составленными на основе психолого-педагогического изучения возможностей детей педагогом класса и специалистами психолого-педагогического сопровождения на срок, не превышающий полугодие;</a:t>
                      </a:r>
                    </a:p>
                    <a:p>
                      <a:pPr fontAlgn="base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 3) оценивание учебных достижений с использованием критериальной описательной оценки и пятибалльной шкалы. При оценивании достижении учащихся с умеренной умственной отсталостью бальная оценка не используется;</a:t>
                      </a:r>
                    </a:p>
                    <a:p>
                      <a:pPr fontAlgn="base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 4) оказание логопедической, психологической помощи при наличии выраженных нарушений речи и поведения.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08228"/>
                  </a:ext>
                </a:extLst>
              </a:tr>
              <a:tr h="14234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 Обучение школьников с умеренной умственной отсталостью организуется в отдельных классах или совместно с обучающимися с легкой умственной отсталостью по решению педагогического совета.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58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5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985195-15DD-F224-06D2-6FC0293DA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0C5DA9E-C01A-A6E2-B04D-EF0D1CE86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032829"/>
              </p:ext>
            </p:extLst>
          </p:nvPr>
        </p:nvGraphicFramePr>
        <p:xfrm>
          <a:off x="76200" y="48418"/>
          <a:ext cx="12039600" cy="573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xmlns="" val="2589350496"/>
                    </a:ext>
                  </a:extLst>
                </a:gridCol>
              </a:tblGrid>
              <a:tr h="1461727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49304"/>
                  </a:ext>
                </a:extLst>
              </a:tr>
              <a:tr h="4270413">
                <a:tc>
                  <a:txBody>
                    <a:bodyPr/>
                    <a:lstStyle/>
                    <a:p>
                      <a:pPr algn="just"/>
                      <a:r>
                        <a:rPr lang="x-none" sz="2800" dirty="0"/>
                        <a:t>1.«Прием документов и зачисление в специальные организации образования детей с ограниченными возможностями для обучения по специальным общеобразовательным учебным программам». </a:t>
                      </a:r>
                      <a:endParaRPr lang="ru-RU" sz="2800" dirty="0"/>
                    </a:p>
                    <a:p>
                      <a:pPr algn="just"/>
                      <a:endParaRPr lang="x-none" sz="2800" dirty="0"/>
                    </a:p>
                    <a:p>
                      <a:pPr algn="just"/>
                      <a:r>
                        <a:rPr lang="x-none" sz="2800" dirty="0"/>
                        <a:t>2."Прием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образования". </a:t>
                      </a:r>
                    </a:p>
                    <a:p>
                      <a:pPr algn="just" fontAlgn="base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20822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F94A-ABA3-0EC1-2253-E460AA94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1179"/>
            <a:ext cx="11201400" cy="1350530"/>
          </a:xfrm>
        </p:spPr>
        <p:txBody>
          <a:bodyPr>
            <a:normAutofit fontScale="90000"/>
          </a:bodyPr>
          <a:lstStyle/>
          <a:p>
            <a:r>
              <a:rPr lang="x-none" dirty="0"/>
              <a:t>Приказ Министра образования и науки Республики Казахстан от 27 мая 2020 года № 223 “Об утверждении правил оказания государственных услуг в сфере психолого-педагогической поддержки, оказываемых местными исполнительными органами” </a:t>
            </a:r>
            <a:br>
              <a:rPr lang="x-none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97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96768-1416-4E2C-98C2-85777CE0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04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Заключение ПМПК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9A4AFE-F659-4779-B026-86E00C49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96" y="825624"/>
            <a:ext cx="11371007" cy="5501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Қорытынды / Заключение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 білім беру қажеттіліктері бар бала. / Ребенок</a:t>
            </a:r>
            <a:r>
              <a:rPr lang="ru-RU" sz="18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особыми образовательными потребностями.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kk-KZ" sz="18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Жеңіл түрдегі зерденің бұзылуы. / Легкое нарушение интеллекта.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Орташа түрдегі зерденің бұзылуы. / Умеренное нарушение интеллекта.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kk-KZ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Білім беру бағдарламасы мен себебі ерекше білім беру қажеттіліктері бойынша ұсынымдар /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образовательной программе и особым образовательным потребностям: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Жеңіл түрдегі зерде бұзылыстары бар балаларға арналған арнайы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зерде бұзылыстары бар балаларға арналған арнайы мектеп жағдайында оқыту.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Обучение по специальной учебной программе для детей с легким нарушением интеллекта (умеренным нарушением интеллекта) начального образования / основного среднего образования в условиях специальной школы для детей с нарушением интеллекта.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 психологиялық-педагогикалық қолдау:  логопедпен. /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Специальная психолого-педагогическая поддержка: логопедом.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1248</Words>
  <Application>Microsoft Office PowerPoint</Application>
  <PresentationFormat>Произвольный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правовые акты</vt:lpstr>
      <vt:lpstr>Нормативные правовые акты</vt:lpstr>
      <vt:lpstr>Презентация PowerPoint</vt:lpstr>
      <vt:lpstr>Приказ Министра образования и науки Республики Казахстан от 27 мая 2020 года № 223 “Об утверждении правил оказания государственных услуг в сфере психолого-педагогической поддержки, оказываемых местными исполнительными органами”  </vt:lpstr>
      <vt:lpstr>Заключение ПМПК</vt:lpstr>
      <vt:lpstr>Презентация PowerPoint</vt:lpstr>
      <vt:lpstr>Срок действия заключения ПМПК</vt:lpstr>
      <vt:lpstr>Срок действия заключения ПМПК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Пользователь</cp:lastModifiedBy>
  <cp:revision>60</cp:revision>
  <dcterms:created xsi:type="dcterms:W3CDTF">2021-05-04T11:19:16Z</dcterms:created>
  <dcterms:modified xsi:type="dcterms:W3CDTF">2025-12-05T17:10:58Z</dcterms:modified>
</cp:coreProperties>
</file>