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5" r:id="rId4"/>
    <p:sldId id="276" r:id="rId5"/>
    <p:sldId id="284" r:id="rId6"/>
    <p:sldId id="285" r:id="rId7"/>
    <p:sldId id="288" r:id="rId8"/>
    <p:sldId id="278" r:id="rId9"/>
    <p:sldId id="289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3CC33"/>
    <a:srgbClr val="99FF33"/>
    <a:srgbClr val="0099CC"/>
    <a:srgbClr val="33CCCC"/>
    <a:srgbClr val="00FF99"/>
    <a:srgbClr val="66FF33"/>
    <a:srgbClr val="CCFF33"/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B859-1190-4D5B-9C3F-B8194700F5C3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46C-DF98-42A7-B945-85DE955B48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B859-1190-4D5B-9C3F-B8194700F5C3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46C-DF98-42A7-B945-85DE955B48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B859-1190-4D5B-9C3F-B8194700F5C3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46C-DF98-42A7-B945-85DE955B48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B859-1190-4D5B-9C3F-B8194700F5C3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46C-DF98-42A7-B945-85DE955B48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B859-1190-4D5B-9C3F-B8194700F5C3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46C-DF98-42A7-B945-85DE955B48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B859-1190-4D5B-9C3F-B8194700F5C3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46C-DF98-42A7-B945-85DE955B48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B859-1190-4D5B-9C3F-B8194700F5C3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46C-DF98-42A7-B945-85DE955B48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B859-1190-4D5B-9C3F-B8194700F5C3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46C-DF98-42A7-B945-85DE955B48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B859-1190-4D5B-9C3F-B8194700F5C3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46C-DF98-42A7-B945-85DE955B48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B859-1190-4D5B-9C3F-B8194700F5C3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46C-DF98-42A7-B945-85DE955B48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2B859-1190-4D5B-9C3F-B8194700F5C3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3A46C-DF98-42A7-B945-85DE955B48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2B859-1190-4D5B-9C3F-B8194700F5C3}" type="datetimeFigureOut">
              <a:rPr lang="ru-RU" smtClean="0"/>
              <a:pPr/>
              <a:t>21.11.2015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3A46C-DF98-42A7-B945-85DE955B48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takpro100.net.ua/images/stories/frame/school/shool_autum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14346" y="75428"/>
            <a:ext cx="6408712" cy="2924944"/>
          </a:xfr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scene3d>
            <a:camera prst="isometricOffAxis1Right"/>
            <a:lightRig rig="threePt" dir="t"/>
          </a:scene3d>
          <a:sp3d>
            <a:bevelT w="139700" h="139700" prst="divot"/>
          </a:sp3d>
        </p:spPr>
        <p:txBody>
          <a:bodyPr>
            <a:noAutofit/>
          </a:bodyPr>
          <a:lstStyle/>
          <a:p>
            <a:pPr algn="l"/>
            <a:r>
              <a:rPr lang="ru-RU" sz="6600" b="1" i="1" u="sng" dirty="0" smtClean="0">
                <a:solidFill>
                  <a:srgbClr val="0000FF"/>
                </a:solidFill>
                <a:latin typeface="Monotype Corsiva" pitchFamily="66" charset="0"/>
              </a:rPr>
              <a:t>Ш</a:t>
            </a:r>
            <a:r>
              <a:rPr lang="ru-RU" sz="6600" b="1" dirty="0" smtClean="0">
                <a:solidFill>
                  <a:srgbClr val="0000FF"/>
                </a:solidFill>
                <a:latin typeface="Monotype Corsiva" pitchFamily="66" charset="0"/>
              </a:rPr>
              <a:t>кольный</a:t>
            </a:r>
            <a:br>
              <a:rPr lang="ru-RU" sz="6600" b="1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6600" b="1" i="1" u="sng" dirty="0" smtClean="0">
                <a:solidFill>
                  <a:srgbClr val="0000FF"/>
                </a:solidFill>
                <a:latin typeface="Monotype Corsiva" pitchFamily="66" charset="0"/>
              </a:rPr>
              <a:t>И</a:t>
            </a:r>
            <a:r>
              <a:rPr lang="ru-RU" sz="6600" b="1" dirty="0" smtClean="0">
                <a:solidFill>
                  <a:srgbClr val="0000FF"/>
                </a:solidFill>
                <a:latin typeface="Monotype Corsiva" pitchFamily="66" charset="0"/>
              </a:rPr>
              <a:t>нформационный</a:t>
            </a:r>
            <a:br>
              <a:rPr lang="ru-RU" sz="6600" b="1" dirty="0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6600" b="1" i="1" u="sng" dirty="0" smtClean="0">
                <a:solidFill>
                  <a:srgbClr val="0000FF"/>
                </a:solidFill>
                <a:latin typeface="Monotype Corsiva" pitchFamily="66" charset="0"/>
              </a:rPr>
              <a:t>К</a:t>
            </a:r>
            <a:r>
              <a:rPr lang="ru-RU" sz="6600" b="1" dirty="0" smtClean="0">
                <a:solidFill>
                  <a:srgbClr val="0000FF"/>
                </a:solidFill>
                <a:latin typeface="Monotype Corsiva" pitchFamily="66" charset="0"/>
              </a:rPr>
              <a:t>алейдоскоп</a:t>
            </a:r>
            <a:endParaRPr lang="ru-RU" sz="6600" b="1" dirty="0">
              <a:solidFill>
                <a:srgbClr val="0000FF"/>
              </a:solidFill>
              <a:latin typeface="Monotype Corsiva" pitchFamily="66" charset="0"/>
            </a:endParaRPr>
          </a:p>
        </p:txBody>
      </p:sp>
      <p:sp>
        <p:nvSpPr>
          <p:cNvPr id="4" name="8-конечная звезда 3"/>
          <p:cNvSpPr/>
          <p:nvPr/>
        </p:nvSpPr>
        <p:spPr>
          <a:xfrm>
            <a:off x="6660232" y="0"/>
            <a:ext cx="2376264" cy="1728192"/>
          </a:xfrm>
          <a:prstGeom prst="star8">
            <a:avLst/>
          </a:prstGeom>
          <a:solidFill>
            <a:srgbClr val="66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№10</a:t>
            </a:r>
          </a:p>
          <a:p>
            <a:pPr algn="ctr"/>
            <a:r>
              <a:rPr lang="ru-RU" sz="3200" dirty="0" smtClean="0"/>
              <a:t>2015г</a:t>
            </a:r>
            <a:endParaRPr lang="ru-RU" sz="3200" dirty="0"/>
          </a:p>
        </p:txBody>
      </p:sp>
      <p:pic>
        <p:nvPicPr>
          <p:cNvPr id="7" name="Picture 3" descr="F:\фото хронометраж\Изображение 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8"/>
          <a:stretch>
            <a:fillRect/>
          </a:stretch>
        </p:blipFill>
        <p:spPr bwMode="auto">
          <a:xfrm>
            <a:off x="1212453" y="3047440"/>
            <a:ext cx="3431555" cy="2203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C\Desktop\Цветы поделки директора\SAM_2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56"/>
          <a:stretch>
            <a:fillRect/>
          </a:stretch>
        </p:blipFill>
        <p:spPr>
          <a:xfrm>
            <a:off x="251520" y="4149080"/>
            <a:ext cx="2195237" cy="2559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3" descr="C:\Users\PC\Desktop\Цветы поделки директора\SAM_20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824" y="4248366"/>
            <a:ext cx="2088232" cy="2552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399831" y="4351832"/>
            <a:ext cx="3743332" cy="1077218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ru-RU" sz="3200" b="1" i="1" spc="300" dirty="0" smtClean="0">
                <a:solidFill>
                  <a:srgbClr val="0000FF"/>
                </a:solidFill>
              </a:rPr>
              <a:t>КГУ ОСШИ№5 </a:t>
            </a:r>
          </a:p>
          <a:p>
            <a:r>
              <a:rPr lang="ru-RU" sz="3200" b="1" i="1" spc="300" dirty="0" smtClean="0">
                <a:solidFill>
                  <a:srgbClr val="0000FF"/>
                </a:solidFill>
              </a:rPr>
              <a:t>для детей с ОВР</a:t>
            </a:r>
            <a:endParaRPr lang="ru-RU" sz="3200" b="1" i="1" spc="3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60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>
          <a:xfrm>
            <a:off x="214282" y="642918"/>
            <a:ext cx="8715436" cy="1071570"/>
          </a:xfrm>
        </p:spPr>
        <p:txBody>
          <a:bodyPr>
            <a:noAutofit/>
          </a:bodyPr>
          <a:lstStyle/>
          <a:p>
            <a:pPr marL="0" indent="17463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Ко Дню языков Республики Казахстан 22.09.15г. в зале эстетики прошло мероприятие 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Ана</a:t>
            </a:r>
            <a:r>
              <a:rPr lang="kk-KZ" sz="2400" dirty="0" smtClean="0">
                <a:latin typeface="Times New Roman" pitchFamily="18" charset="0"/>
                <a:cs typeface="Times New Roman" pitchFamily="18" charset="0"/>
              </a:rPr>
              <a:t> тілің арың бұл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и конкурс стихотворений на трех языках.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ото 2015-2016 1 четверть\16. День Языка 22, 23 09 15\DSC_11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396" y="1857364"/>
            <a:ext cx="4737356" cy="3137730"/>
          </a:xfrm>
          <a:prstGeom prst="rect">
            <a:avLst/>
          </a:prstGeom>
          <a:noFill/>
        </p:spPr>
      </p:pic>
      <p:pic>
        <p:nvPicPr>
          <p:cNvPr id="7" name="Picture 2" descr="D:\Фото 2015-2016 1 четверть\16. День Языка 22, 23 09 15\DSC_1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2556" y="4071942"/>
            <a:ext cx="4038600" cy="2674917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-214338"/>
            <a:ext cx="9144000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Рубрика «Цифры и факты»</a:t>
            </a:r>
            <a:endParaRPr kumimoji="0" lang="ru-RU" sz="4000" b="1" i="1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51751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2043113"/>
          </a:xfrm>
        </p:spPr>
        <p:txBody>
          <a:bodyPr>
            <a:normAutofit/>
          </a:bodyPr>
          <a:lstStyle/>
          <a:p>
            <a:pPr marL="0" indent="17463"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В этом году по запросам родителей, а также по программе развития школы – интерната все педагоги школы ориентированы на социализацию учащихся, смотрите как это происходит: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500034" y="-285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Рубрика «Вести из школы»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 descr="D:\Фото 2015-2016 1 четверть\15. Трудовое воспитание\DSC_1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4202476" cy="2783458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14282" y="4857760"/>
            <a:ext cx="31312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Учащиеся  6А класса,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учитель Фролов К.В.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 descr="D:\Фото 2015-2016 1 четверть\15. Трудовое воспитание\DSC_1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071678"/>
            <a:ext cx="4098580" cy="2714644"/>
          </a:xfrm>
          <a:prstGeom prst="rect">
            <a:avLst/>
          </a:prstGeom>
          <a:noFill/>
        </p:spPr>
      </p:pic>
      <p:pic>
        <p:nvPicPr>
          <p:cNvPr id="14" name="Picture 4" descr="D:\Фото 2015-2016 1 четверть\15. Трудовое воспитание\DSC_0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071678"/>
            <a:ext cx="1786433" cy="2697163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143504" y="4929198"/>
            <a:ext cx="3376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Учащиеся 10А класса,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учитель Хлебников В.В.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430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1728192"/>
          </a:xfrm>
        </p:spPr>
        <p:txBody>
          <a:bodyPr>
            <a:noAutofit/>
          </a:bodyPr>
          <a:lstStyle/>
          <a:p>
            <a:pPr marL="0" indent="17463" algn="just">
              <a:buNone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      С 28.09.15г. – 8.10.15г прошла предметная неделя ШМС «Гуманитарного образования» под девизом «Берегите наш язык… этот клад, это достояние, переданное нам нашими предшественниками» руководителем,  которого является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Митирева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 Л.Н. 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81576" y="-270381"/>
            <a:ext cx="8229600" cy="963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Рубрика «Вести из школы»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D:\Фото 2015-2016 1 четверть\19.Неделя МО Митирева 05-10. 10 15\DSC_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906211"/>
            <a:ext cx="4038600" cy="2674917"/>
          </a:xfrm>
          <a:prstGeom prst="rect">
            <a:avLst/>
          </a:prstGeom>
          <a:noFill/>
        </p:spPr>
      </p:pic>
      <p:pic>
        <p:nvPicPr>
          <p:cNvPr id="5" name="Picture 4" descr="D:\Фото 2015-2016 1 четверть\19.Неделя МО Митирева 05-10. 10 15\DSC_0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906211"/>
            <a:ext cx="4038600" cy="2674917"/>
          </a:xfrm>
          <a:prstGeom prst="rect">
            <a:avLst/>
          </a:prstGeom>
          <a:noFill/>
        </p:spPr>
      </p:pic>
      <p:pic>
        <p:nvPicPr>
          <p:cNvPr id="6" name="Picture 5" descr="D:\Фото 2015-2016 1 четверть\19.Неделя МО Митирева 05-10. 10 15\DSC_0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183083"/>
            <a:ext cx="4038600" cy="2674917"/>
          </a:xfrm>
          <a:prstGeom prst="rect">
            <a:avLst/>
          </a:prstGeom>
          <a:noFill/>
        </p:spPr>
      </p:pic>
      <p:pic>
        <p:nvPicPr>
          <p:cNvPr id="7" name="Picture 6" descr="D:\Фото 2015-2016 1 четверть\19.Неделя МО Митирева 05-10. 10 15\DSC_01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4183083"/>
            <a:ext cx="4038600" cy="2674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5189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 2015-2016 1 четверть\25 Неделя МО Тугельбаева\DSC_0306 (2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4066451"/>
            <a:ext cx="4038600" cy="2674917"/>
          </a:xfrm>
          <a:prstGeom prst="rect">
            <a:avLst/>
          </a:prstGeom>
          <a:noFill/>
        </p:spPr>
      </p:pic>
      <p:pic>
        <p:nvPicPr>
          <p:cNvPr id="1027" name="Picture 3" descr="D:\Фото 2015-2016 1 четверть\25 Неделя МО Тугельбаева\DSC_0330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066451"/>
            <a:ext cx="4038600" cy="2674917"/>
          </a:xfrm>
          <a:prstGeom prst="rect">
            <a:avLst/>
          </a:prstGeom>
          <a:noFill/>
        </p:spPr>
      </p:pic>
      <p:pic>
        <p:nvPicPr>
          <p:cNvPr id="7" name="Picture 2" descr="D:\Фото 2015-2016 1 четверть\25 Неделя МО Тугельбаева\DSC_0359 (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1978219"/>
            <a:ext cx="4038600" cy="267491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7084" y="419180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463"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С 19.10.15 – 24.10.15г. под руководством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Тугельбаевой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Л.А. «Естественно – математического образования»  прошла предметная неделя. Девизом этой недели стали слова философа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Бэкона «Знание есть сила, сила есть знание».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50776" y="-243408"/>
            <a:ext cx="8229600" cy="9630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Рубрика «Вести из школы»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38287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 2015-2016 1 четверть\31 Умц ЗОЖ 26.10.15\DSC_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390" y="1571612"/>
            <a:ext cx="4505048" cy="2983863"/>
          </a:xfrm>
          <a:prstGeom prst="rect">
            <a:avLst/>
          </a:prstGeom>
          <a:noFill/>
        </p:spPr>
      </p:pic>
      <p:pic>
        <p:nvPicPr>
          <p:cNvPr id="4099" name="Picture 3" descr="D:\Фото 2015-2016 1 четверть\31 Умц ЗОЖ 26.10.15\DSC_08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9005" y="3786191"/>
            <a:ext cx="4422152" cy="292895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85720" y="785794"/>
            <a:ext cx="8203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26.10.15г.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учебно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–методическим центром проведен тренинг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«Я за здоровый образ жизни»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00034" y="0"/>
            <a:ext cx="8229600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Рубрика «Вести из школы»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03814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то 2015-2016 1 четверть\32 Тренинг 27.10.15\DSC_018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1571612"/>
            <a:ext cx="4314295" cy="285752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034" y="-285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Рубрика «Вести из школы»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Фото 2015-2016 1 четверть\32 Тренинг 27.10.15\DSC_01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6323" y="3714752"/>
            <a:ext cx="4470029" cy="296066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714356"/>
            <a:ext cx="86807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27.10.15г.  прошел тренинг для выпускников «Моя будущая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профессия»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97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Фото 2015-2016 1 четверть\26 Планетарий 20.10.15\DSC_03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028" y="1000108"/>
            <a:ext cx="3888468" cy="2575480"/>
          </a:xfrm>
          <a:prstGeom prst="rect">
            <a:avLst/>
          </a:prstGeom>
          <a:noFill/>
        </p:spPr>
      </p:pic>
      <p:pic>
        <p:nvPicPr>
          <p:cNvPr id="2052" name="Picture 4" descr="D:\Фото 2015-2016 1 четверть\27 Фокусник Аббас Аббасов 23.10.15\DSC_06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071546"/>
            <a:ext cx="3719230" cy="246338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29190" y="642918"/>
            <a:ext cx="3582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Фокусник, маг 23.10.15г.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00034" y="0"/>
            <a:ext cx="8229600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Рубрика «Вести из школы»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D:\Фото 2015-2016 1 четверть\28Лучик надежды 21.10.15\DSC_04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326150"/>
            <a:ext cx="3714776" cy="2460436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57158" y="571480"/>
            <a:ext cx="3236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Планетарий 20.10.15г.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32" y="3526697"/>
            <a:ext cx="41289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Областной конкурс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«Лучик надежды» 20.10.15г.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D:\Фото 2015-2016 1 четверть\30 День Духовного согласия22.10.15\DSC_06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357694"/>
            <a:ext cx="3643338" cy="241312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643438" y="3500438"/>
            <a:ext cx="45150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 «Традиции и обычаи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народов РК» 22.10.15г.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15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85728"/>
            <a:ext cx="4040188" cy="6397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Кружковая деятельность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285728"/>
            <a:ext cx="4041775" cy="6397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Праздник Урожая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00034" y="0"/>
            <a:ext cx="8229600" cy="6429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Рубрика «Вести из школы»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Фото 2015-2016 1 четверть\37Спорт школа\DSC_03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000108"/>
            <a:ext cx="4040188" cy="2675969"/>
          </a:xfrm>
          <a:prstGeom prst="rect">
            <a:avLst/>
          </a:prstGeom>
          <a:noFill/>
        </p:spPr>
      </p:pic>
      <p:pic>
        <p:nvPicPr>
          <p:cNvPr id="1027" name="Picture 3" descr="D:\Фото 2015-2016 1 четверть\37Спорт школа\DSC_042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857628"/>
            <a:ext cx="4041775" cy="2677020"/>
          </a:xfrm>
          <a:prstGeom prst="rect">
            <a:avLst/>
          </a:prstGeom>
          <a:noFill/>
        </p:spPr>
      </p:pic>
      <p:pic>
        <p:nvPicPr>
          <p:cNvPr id="10" name="Picture 2" descr="D:\Фото 2015-2016 1 четверть\39 праздник урожая\DSC_0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000108"/>
            <a:ext cx="4040188" cy="2675969"/>
          </a:xfrm>
          <a:prstGeom prst="rect">
            <a:avLst/>
          </a:prstGeom>
          <a:noFill/>
        </p:spPr>
      </p:pic>
      <p:pic>
        <p:nvPicPr>
          <p:cNvPr id="11" name="Picture 3" descr="D:\Фото 2015-2016 1 четверть\39 праздник урожая\DSC_04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929066"/>
            <a:ext cx="4040188" cy="26759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581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-171400"/>
            <a:ext cx="8229600" cy="79690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Доска объявлений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04664"/>
            <a:ext cx="9144000" cy="1273914"/>
          </a:xfrm>
        </p:spPr>
        <p:txBody>
          <a:bodyPr>
            <a:noAutofit/>
          </a:bodyPr>
          <a:lstStyle/>
          <a:p>
            <a:pPr marL="6350" indent="22225" algn="just" fontAlgn="base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Уважаемые родители и учащиеся школы – интерната! Сроки осенних каникул с 4 ноября по 11 ноября.  12 ноября учебный день. Желаем хорошего отдыха! В дни осенних каникул для учащихся школы – интерната  проводятся внеклассные мероприятия по отдельному плану.</a:t>
            </a:r>
          </a:p>
          <a:p>
            <a:pPr algn="just"/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9285953"/>
              </p:ext>
            </p:extLst>
          </p:nvPr>
        </p:nvGraphicFramePr>
        <p:xfrm>
          <a:off x="72010" y="1844824"/>
          <a:ext cx="9036494" cy="48481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0510"/>
                <a:gridCol w="1430778"/>
                <a:gridCol w="978954"/>
                <a:gridCol w="2786252"/>
              </a:tblGrid>
              <a:tr h="2880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 мероприятия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Приглашенные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</a:tr>
              <a:tr h="212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 гостях у книжки»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5-6 классы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04.11.15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11.00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Волгина С.Ю.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</a:tr>
              <a:tr h="212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Огонь – друг и враг человека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2-4 классы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Рошка Е.И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.,Елагина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Т.Г.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</a:tr>
              <a:tr h="212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Веселые старты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2-4 классы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05.11.15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11.00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Бортновская О.Д.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</a:tr>
              <a:tr h="2229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«Осень – прекрасная пора»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0-1классы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Жанибекова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А.С. </a:t>
                      </a:r>
                      <a:r>
                        <a:rPr lang="kk-KZ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Саликова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М.М.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</a:tr>
              <a:tr h="2829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Баскетбол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7-10 классы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Караманов Н.Ю.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</a:tr>
              <a:tr h="3280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Круглый стол «Закон и Права»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9-10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09.11.15г.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Кагарманова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И.Р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Мир красок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2-4 класс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Хасенова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И.Ф.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</a:tr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Холодный фарфор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5-7 классы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1033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Шмелева Е.Е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Прохорова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М.С.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</a:tr>
              <a:tr h="3090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Жас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kk-KZ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Ұ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5-7 классы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09.11.15г.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Фейдак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Т.А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</a:tr>
              <a:tr h="4365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пионербол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Игра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волейбол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5-6 классы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7-8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09.11.15г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в11.00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Исмаханова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А.Д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Максатбаева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Г.Е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Силамхан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Е.К.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</a:tr>
              <a:tr h="291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Всемирный день молодежи. Тренинг.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8-10 классы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10.11.15г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Ненченко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Т.К.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</a:tr>
              <a:tr h="212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Бисероплетение «Дерево»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2-4 кл.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Бондарь Т.В.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</a:tr>
              <a:tr h="2910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«Компьютер – мой друг.  Работа в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Paint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5-7 классы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Михайличенко И.Н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</a:t>
                      </a:r>
                      <a:r>
                        <a:rPr lang="ru-RU" sz="14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АбеуоваМ.К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</a:tr>
              <a:tr h="212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семьи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Родители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11.11.15г.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Лисейкина Е.Н.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</a:tr>
              <a:tr h="212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Флорбол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8-10 классы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Караманов Н.Ю.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</a:tr>
              <a:tr h="2129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День города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5-7 классы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Гайдакова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Н.С.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54661" marR="5466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75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9286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Акция «Мы – за чистый город!»</a:t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00042"/>
            <a:ext cx="9144000" cy="3500462"/>
          </a:xfrm>
        </p:spPr>
        <p:txBody>
          <a:bodyPr>
            <a:noAutofit/>
          </a:bodyPr>
          <a:lstStyle/>
          <a:p>
            <a:pPr marL="0" indent="17463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Охрана окружающей природной среды - одна из наиболее актуальных проблем современности. </a:t>
            </a:r>
          </a:p>
          <a:p>
            <a:pPr marL="0" indent="17463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А что же можем сделать  мы, воспитанники интерната? Мы знаем, что можем внести свой вклад в решение этих проблем. Особенно эффективно у нас прошел рейд 10.10.15г. в рамках акции «Мы- за чистый город». Все воспитанники дружно вышли на субботник, вооружившись метлами, носилками, граблями. И территория нашего интерната преобразилась. Приятно осознавать, что в это улучшение внесли и мы свой посильный вклад.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D:\Фото 2015-2016 1 четверть\21Субботник 10.10.15\DSC_0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929066"/>
            <a:ext cx="4038600" cy="2674917"/>
          </a:xfrm>
          <a:prstGeom prst="rect">
            <a:avLst/>
          </a:prstGeom>
          <a:noFill/>
        </p:spPr>
      </p:pic>
      <p:pic>
        <p:nvPicPr>
          <p:cNvPr id="5" name="Picture 2" descr="D:\Фото 2015-2016 1 четверть\21Субботник 10.10.15\DSC_01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929066"/>
            <a:ext cx="3988162" cy="26415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7446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akpro100.net.ua/images/stories/frame/school/shool_autum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63408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FF00"/>
                </a:solidFill>
              </a:rPr>
              <a:t>Рубрика «От редактора»</a:t>
            </a:r>
            <a:endParaRPr lang="ru-RU" b="1" dirty="0">
              <a:solidFill>
                <a:srgbClr val="00FF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14348" y="1285860"/>
            <a:ext cx="7429552" cy="4929222"/>
          </a:xfrm>
        </p:spPr>
        <p:txBody>
          <a:bodyPr>
            <a:noAutofit/>
          </a:bodyPr>
          <a:lstStyle/>
          <a:p>
            <a:pPr marL="0" indent="17463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Я рада встрече и сначала хотела бы поздравить вас с новым учебным годом. Школа для кого-то в первый раз, а для кого-то последний, гостеприимно распахнула свои двери. Она встречает вас обновлённой, праздничной, предоставляя большие возможности для успешного обучения, для больших свершений, для занятий по интересам.</a:t>
            </a:r>
          </a:p>
          <a:p>
            <a:pPr marL="0" indent="17463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Администрация школы-интерната, педагоги любят вас, верят, что у их воспитанников всё получится и они будут достойными продолжателями добрых традиций своих старших товарищей. Я ещё раз поздравляю вас, ребята, родителей, педагогов с началом нового учебного года. Впереди нас ждёт большая работа,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которая,уверена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будет очень интересной и принесёт всем нам удовлетворение.</a:t>
            </a:r>
          </a:p>
        </p:txBody>
      </p:sp>
    </p:spTree>
    <p:extLst>
      <p:ext uri="{BB962C8B-B14F-4D97-AF65-F5344CB8AC3E}">
        <p14:creationId xmlns:p14="http://schemas.microsoft.com/office/powerpoint/2010/main" val="19143231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467544" y="-71462"/>
            <a:ext cx="82296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«Говорит Совет Школы»</a:t>
            </a:r>
            <a:endParaRPr kumimoji="0" lang="ru-RU" sz="4400" b="1" i="1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0" y="428604"/>
            <a:ext cx="8929718" cy="3357586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            Выборы школьного президента, а по другому совета старшеклассников.</a:t>
            </a:r>
          </a:p>
          <a:p>
            <a:pPr algn="just"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Вот от чего у ребят в нашей школе загораются глаза, им интересно, для них - это игра, игра во взрослую жизнь. Ни это ли мечта любого подростка. Каждому хочется оказаться у власти, стать «министром», или просто почувствовать себя взрослым человеком Предвыборная кампания началась в нашей школе в сентябре месяце. И вот день выборов настал. «В выборах принимают участие учащиеся и все желающие сотрудники нашей школы»- гласит школьное объявление. Холл 1 этажа переполнен, все хотят голосовать.</a:t>
            </a:r>
          </a:p>
          <a:p>
            <a:pPr algn="just">
              <a:spcBef>
                <a:spcPts val="0"/>
              </a:spcBef>
            </a:pP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Администрация школы, педагоги, технический персонал - все приняли активное участие в выборах, проголосовало 60 сотрудников.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Фото 2015-2016 1 четверть\34 Выборы 28.10.15\DSC_03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3929066"/>
            <a:ext cx="4072187" cy="2697163"/>
          </a:xfrm>
          <a:prstGeom prst="rect">
            <a:avLst/>
          </a:prstGeom>
          <a:noFill/>
        </p:spPr>
      </p:pic>
      <p:pic>
        <p:nvPicPr>
          <p:cNvPr id="5" name="Picture 3" descr="D:\Фото 2015-2016 1 четверть\34 Выборы 28.10.15\DSC_037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929066"/>
            <a:ext cx="3916724" cy="2594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29185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32566"/>
            <a:ext cx="8229600" cy="79727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66"/>
                </a:solidFill>
              </a:rPr>
              <a:t>Рубрика «Лидер года»</a:t>
            </a:r>
            <a:endParaRPr lang="ru-RU" b="1" i="1" dirty="0">
              <a:solidFill>
                <a:srgbClr val="FF006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2976" y="5143512"/>
            <a:ext cx="755399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В номинации  «Лучший ученик  І четверти», </a:t>
            </a:r>
          </a:p>
          <a:p>
            <a:pPr algn="ctr"/>
            <a:r>
              <a:rPr lang="ru-RU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«Лучший класс»  0, 4Б, 6А, 6каз., 10А </a:t>
            </a:r>
            <a:endParaRPr lang="ru-RU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F:\DSC_087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b="15418"/>
          <a:stretch/>
        </p:blipFill>
        <p:spPr bwMode="auto">
          <a:xfrm>
            <a:off x="1135651" y="764704"/>
            <a:ext cx="6979524" cy="437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42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76"/>
            <a:ext cx="8229600" cy="57148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33CC33"/>
                </a:solidFill>
              </a:rPr>
              <a:t>Советы психолога</a:t>
            </a:r>
            <a:endParaRPr lang="ru-RU" b="1" dirty="0">
              <a:solidFill>
                <a:srgbClr val="33CC33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14356"/>
            <a:ext cx="8715436" cy="5429288"/>
          </a:xfrm>
        </p:spPr>
        <p:txBody>
          <a:bodyPr>
            <a:noAutofit/>
          </a:bodyPr>
          <a:lstStyle/>
          <a:p>
            <a:pPr marL="98425" indent="22225" algn="just">
              <a:spcBef>
                <a:spcPts val="0"/>
              </a:spcBef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Советы родителям первоклассника: </a:t>
            </a:r>
          </a:p>
          <a:p>
            <a:pPr marL="98425" indent="22225" algn="just">
              <a:spcBef>
                <a:spcPts val="0"/>
              </a:spcBef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Начинайте «забывать» о том, что ваш ребенок маленький. Дайте ему посильную работу в доме, определите круг обязанностей. </a:t>
            </a:r>
          </a:p>
          <a:p>
            <a:pPr marL="98425" indent="22225" algn="just">
              <a:spcBef>
                <a:spcPts val="0"/>
              </a:spcBef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Определите общие интересы. Участвуйте в любых занятиях своих детей, проводите с ними свободное время не «рядом», а «вместе». </a:t>
            </a:r>
          </a:p>
          <a:p>
            <a:pPr marL="98425" indent="22225" algn="just">
              <a:spcBef>
                <a:spcPts val="0"/>
              </a:spcBef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Не ругайте, а тем более не оскорбляйте его, особенно в присутствии посторонних. Уважайте чувства и мнения ребенка. </a:t>
            </a:r>
          </a:p>
          <a:p>
            <a:pPr marL="98425" indent="22225" algn="just">
              <a:spcBef>
                <a:spcPts val="0"/>
              </a:spcBef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Научите делиться своими проблемами. Обсуждайте с ним конфликтные ситуации, возникшие в общении со сверстниками или взрослыми. </a:t>
            </a:r>
          </a:p>
          <a:p>
            <a:pPr marL="98425" indent="22225" algn="just">
              <a:spcBef>
                <a:spcPts val="0"/>
              </a:spcBef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Чаще разговаривайте с ребенком. Развитие речи – залог хорошей учебы.</a:t>
            </a:r>
          </a:p>
          <a:p>
            <a:pPr marL="98425" indent="22225" algn="just">
              <a:spcBef>
                <a:spcPts val="0"/>
              </a:spcBef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Отвечайте на каждый вопрос ребенка. Только в этом случае его познавательный интерес никогда не иссякнет. Постарайтесь хоть иногда смотреть на мир глазами вашего ребенка. Видеть мир глазами другого – основа взаимопонимания. </a:t>
            </a:r>
          </a:p>
          <a:p>
            <a:pPr marL="98425" indent="22225" algn="just">
              <a:spcBef>
                <a:spcPts val="0"/>
              </a:spcBef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Чаще хвалите, восхищайтесь ребенком. Хвалите словом, улыбкой, лаской и нежностью.</a:t>
            </a:r>
          </a:p>
          <a:p>
            <a:pPr algn="just">
              <a:spcBef>
                <a:spcPts val="0"/>
              </a:spcBef>
              <a:buNone/>
            </a:pP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090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99392"/>
            <a:ext cx="8229600" cy="764704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C0000"/>
                </a:solidFill>
              </a:rPr>
              <a:t>«Наши достижения»</a:t>
            </a:r>
            <a:endParaRPr lang="ru-RU" b="1" i="1" dirty="0">
              <a:solidFill>
                <a:srgbClr val="CC0000"/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185737" y="4739660"/>
            <a:ext cx="89302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спортивной жизни нашей школы произошли знаменательные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события 28-29 октября: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сборная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по баскетболу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заняла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второе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областных соревнованиях под руководством учителя физкультуры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араманова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Н.Ю.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052712" y="6063951"/>
            <a:ext cx="4824536" cy="89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i="1" dirty="0" smtClean="0">
                <a:solidFill>
                  <a:srgbClr val="CC0000"/>
                </a:solidFill>
              </a:rPr>
              <a:t>ПОЗДРАВЛЯЕМ!!!</a:t>
            </a:r>
            <a:endParaRPr lang="ru-RU" b="1" i="1" dirty="0">
              <a:solidFill>
                <a:srgbClr val="CC0000"/>
              </a:solidFill>
            </a:endParaRPr>
          </a:p>
        </p:txBody>
      </p:sp>
      <p:sp>
        <p:nvSpPr>
          <p:cNvPr id="10" name="Объект 10"/>
          <p:cNvSpPr>
            <a:spLocks noGrp="1"/>
          </p:cNvSpPr>
          <p:nvPr>
            <p:ph sz="half" idx="1"/>
          </p:nvPr>
        </p:nvSpPr>
        <p:spPr>
          <a:xfrm>
            <a:off x="107504" y="404664"/>
            <a:ext cx="89302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20-21 октября состоялся областной конкурс «Лучик Надежды» воспитанники школы – интерната активно приняли участие. И вот наши результаты…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D:\ВР 2015-2016\Достижения\2015-10-24\Изображение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8" b="2269"/>
          <a:stretch/>
        </p:blipFill>
        <p:spPr bwMode="auto">
          <a:xfrm>
            <a:off x="827584" y="1628800"/>
            <a:ext cx="2031179" cy="301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ВР 2015-2016\Достижения\2015-10-24\Изображение0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" r="5558" b="1830"/>
          <a:stretch/>
        </p:blipFill>
        <p:spPr bwMode="auto">
          <a:xfrm>
            <a:off x="3203848" y="1628800"/>
            <a:ext cx="2016224" cy="304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D:\ВР 2015-2016\Достижения\2015-10-24\Изображение000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t="-1" r="6919" b="2305"/>
          <a:stretch/>
        </p:blipFill>
        <p:spPr bwMode="auto">
          <a:xfrm>
            <a:off x="5724128" y="1628800"/>
            <a:ext cx="2016224" cy="302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0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Дополнительное образование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836713"/>
            <a:ext cx="9036496" cy="79208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самовыражения, саморазвития и самоопределения детей.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1628800"/>
            <a:ext cx="9036496" cy="50405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Кружковая работа направлена: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в свободное от основной учебы время и отличается свободой выбора направлений, видов деятельности и возможностью смены сферы деятельности в течение года;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добровольностью, инициативностью и активностью всех	участников	(детей,	родителей,	педагогов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отсутствием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жесткой регламентации и жестко заданного результата;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 учащихся, развивает познавательный интерес и дает право учащимся сочетать различные направления и формы занятий;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носит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неформальный и комфортный характер для всех учащихся. 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592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ВР 2013-2014\австрия\Австрия международные соревнования\SAM_18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068960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51920" y="428255"/>
            <a:ext cx="28566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dirty="0" err="1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Флорбол</a:t>
            </a:r>
            <a:r>
              <a:rPr lang="ru-RU" sz="4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D:\ВР 2013-2014\флорбол\DSC_0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7166"/>
            <a:ext cx="4248472" cy="281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760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78296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«Хореография»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C:\Users\Admin\Desktop\фото 3 четверть\DSC_1152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5" t="9" r="18271" b="24106"/>
          <a:stretch/>
        </p:blipFill>
        <p:spPr bwMode="auto">
          <a:xfrm>
            <a:off x="95268" y="1340768"/>
            <a:ext cx="4404724" cy="318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фото 3 четверть\DSC_1200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8" r="23880" b="22328"/>
          <a:stretch/>
        </p:blipFill>
        <p:spPr bwMode="auto">
          <a:xfrm>
            <a:off x="4788024" y="3429000"/>
            <a:ext cx="4178688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0899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611560" y="260648"/>
            <a:ext cx="8229600" cy="78296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Тоғыз құмалақ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Фото 2014-15 3 четверть\48 тогыз Кумалак\DSC_050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1" y="1142984"/>
            <a:ext cx="4314295" cy="2857520"/>
          </a:xfrm>
          <a:prstGeom prst="rect">
            <a:avLst/>
          </a:prstGeom>
          <a:noFill/>
        </p:spPr>
      </p:pic>
      <p:pic>
        <p:nvPicPr>
          <p:cNvPr id="1027" name="Picture 3" descr="D:\Фото 2014-15 3 четверть\48 тогыз Кумалак\DSC_05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2037" y="3857628"/>
            <a:ext cx="4254315" cy="28177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242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3108" y="428604"/>
            <a:ext cx="4040188" cy="639762"/>
          </a:xfrm>
        </p:spPr>
        <p:txBody>
          <a:bodyPr/>
          <a:lstStyle/>
          <a:p>
            <a:pPr algn="ctr"/>
            <a:r>
              <a:rPr lang="ru-RU" sz="4400" b="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СДЮШОР</a:t>
            </a:r>
            <a:endParaRPr lang="ru-RU" sz="4400" b="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Фото 2015-2016 1 четверть\37Спорт школа\DSC_03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3119" y="1071546"/>
            <a:ext cx="4579475" cy="3033159"/>
          </a:xfrm>
          <a:prstGeom prst="rect">
            <a:avLst/>
          </a:prstGeom>
          <a:noFill/>
        </p:spPr>
      </p:pic>
      <p:pic>
        <p:nvPicPr>
          <p:cNvPr id="1027" name="Picture 3" descr="D:\Фото 2015-2016 1 четверть\37Спорт школа\DSC_042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58" y="3823814"/>
            <a:ext cx="4473204" cy="29627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6843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ВР 2014-2015\Кружковая работа\5а\SAM_584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ВР 2014-2015\Кружковая работа\Михайл.кружковая раб\20140118_1237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ВР 2014-2015\Кружковая работа\IMG_16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616" y="382905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03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 2015-2016 1 четверть\5. день знаний\DSC_05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523" y="2716316"/>
            <a:ext cx="3988163" cy="2641510"/>
          </a:xfrm>
          <a:prstGeom prst="rect">
            <a:avLst/>
          </a:prstGeom>
          <a:noFill/>
        </p:spPr>
      </p:pic>
      <p:pic>
        <p:nvPicPr>
          <p:cNvPr id="8" name="Picture 2" descr="D:\Фото 2015-2016 1 четверть\5. день знаний\DSC_0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14620"/>
            <a:ext cx="3990723" cy="264320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14282" y="1214422"/>
            <a:ext cx="83582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И вновь распахнула школа—интернат свои двери для новых учеников.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Всѐ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всегда: нарядные мальчишки и девчонки, радостные лица родителей, понимающие взгляды педагогов.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D:\Фото 2015-2016 1 четверть\5. день знаний\DSC_05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4467927"/>
            <a:ext cx="3608541" cy="2390073"/>
          </a:xfrm>
          <a:prstGeom prst="rect">
            <a:avLst/>
          </a:prstGeom>
          <a:noFill/>
        </p:spPr>
      </p:pic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500034" y="142876"/>
            <a:ext cx="8429684" cy="1071546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Здравствуй, школа!</a:t>
            </a:r>
            <a:endParaRPr lang="ru-RU" sz="36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ocuments\199234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9462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291" y="290945"/>
            <a:ext cx="4128653" cy="3096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5" y="3560611"/>
            <a:ext cx="4142509" cy="3106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" r="3335"/>
          <a:stretch/>
        </p:blipFill>
        <p:spPr>
          <a:xfrm>
            <a:off x="4544290" y="3560611"/>
            <a:ext cx="4128653" cy="3106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48" y="181659"/>
            <a:ext cx="4026908" cy="3261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029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ocuments\199234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9462"/>
          </a:xfrm>
          <a:prstGeom prst="rect">
            <a:avLst/>
          </a:prstGeom>
          <a:noFill/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87"/>
          <a:stretch/>
        </p:blipFill>
        <p:spPr>
          <a:xfrm>
            <a:off x="332510" y="360213"/>
            <a:ext cx="3879272" cy="3056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" r="2425"/>
          <a:stretch/>
        </p:blipFill>
        <p:spPr>
          <a:xfrm>
            <a:off x="332511" y="3560986"/>
            <a:ext cx="3879272" cy="3130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7"/>
          <a:stretch/>
        </p:blipFill>
        <p:spPr>
          <a:xfrm>
            <a:off x="4488875" y="3560986"/>
            <a:ext cx="3962596" cy="3056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t="2614" b="27387"/>
          <a:stretch/>
        </p:blipFill>
        <p:spPr>
          <a:xfrm>
            <a:off x="4468093" y="307258"/>
            <a:ext cx="4004160" cy="3162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6058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928670"/>
            <a:ext cx="8229600" cy="4286280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sz="30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3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3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создать условия для полноценного личного развития, позитивной социализации, профессионального становления и жизненного самоопределения обучающихся в школе, семье и социальном окружении</a:t>
            </a:r>
            <a:r>
              <a:rPr lang="ru-RU" sz="3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305681"/>
            <a:ext cx="8229600" cy="126593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правонарушений  и преступлений среди несовершеннолетних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079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04664"/>
            <a:ext cx="8929718" cy="5953294"/>
          </a:xfrm>
        </p:spPr>
        <p:txBody>
          <a:bodyPr>
            <a:normAutofit fontScale="92500" lnSpcReduction="20000"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Организация своевременной, комплексной, личностно-ориентированной, социально-педагогической, психологической и правовой помощи обучающимся и родителям, а так же детям «группы риска», которые имеют проблемы в общении, обучении, развитии, социализации или находятся в социально-опасном положении.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Предупреждение семейного неблагополучия, социального сиротства, насилия в отношении детей и профилактика асоциального поведения, безнадзорности, правонарушений обучающихся, пропаганда ЗОЖ.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Повышение педагогической и правовой культуры всех участников образовательного процесса и родителей.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spcAft>
                <a:spcPts val="0"/>
              </a:spcAft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Осуществление делового партнерства по работе с семьями «социального риска» и детьми «группы риска» с комиссией по делам несовершеннолетних и защите их прав, органами м опеки и попечительства, городской ювенальной полиции (ГЮП) ОВД.</a:t>
            </a:r>
            <a:endParaRPr lang="ru-RU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00844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836712"/>
          </a:xfrm>
        </p:spPr>
        <p:txBody>
          <a:bodyPr>
            <a:normAutofit/>
          </a:bodyPr>
          <a:lstStyle/>
          <a:p>
            <a:pPr marL="342900" lvl="0" indent="-342900" algn="ctr">
              <a:spcAft>
                <a:spcPts val="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Aharoni" panose="02010803020104030203" pitchFamily="2" charset="-79"/>
              </a:rPr>
              <a:t>Социальный паспорт школы –интернат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9681695"/>
              </p:ext>
            </p:extLst>
          </p:nvPr>
        </p:nvGraphicFramePr>
        <p:xfrm>
          <a:off x="539552" y="908720"/>
          <a:ext cx="7931224" cy="570030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671309"/>
                <a:gridCol w="5104948"/>
                <a:gridCol w="1149578"/>
                <a:gridCol w="1005389"/>
              </a:tblGrid>
              <a:tr h="6336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2014-2015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2015-2016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indent="2019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учащихся на начало учебного года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indent="2019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по школе семей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indent="2019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Дети, сироты оставшиеся без попечения родителей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indent="2019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детей состоящих на учете в ГЮП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indent="2019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детей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состоящихна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внутришкольном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учете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indent="2019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многодетных семей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indent="2019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малообеспеченных семей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indent="2019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неблагополучных семей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indent="2019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Дети с ч/д «Преображение»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indent="2019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Дети с д/д «Таншолпан»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indent="2019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Дети инвалиды 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indent="20193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Домашнее обучение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0910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одержимое 10"/>
          <p:cNvGraphicFramePr>
            <a:graphicFrameLocks noGrp="1"/>
          </p:cNvGraphicFramePr>
          <p:nvPr>
            <p:ph sz="half" idx="1"/>
          </p:nvPr>
        </p:nvGraphicFramePr>
        <p:xfrm>
          <a:off x="0" y="1005864"/>
          <a:ext cx="885828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193"/>
                <a:gridCol w="6305893"/>
                <a:gridCol w="1276194"/>
              </a:tblGrid>
              <a:tr h="3268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Учебный год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Times New Roman"/>
                          <a:cs typeface="Times New Roman"/>
                        </a:rPr>
                        <a:t>Темы «Школа для родителей»</a:t>
                      </a:r>
                      <a:endParaRPr lang="ru-RU" sz="2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/>
                          <a:ea typeface="Times New Roman"/>
                          <a:cs typeface="Times New Roman"/>
                        </a:rPr>
                        <a:t>Дата проведения</a:t>
                      </a:r>
                      <a:endParaRPr lang="ru-RU" sz="2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6878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2013-2014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Эти беспокойные подростки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октябрь</a:t>
                      </a:r>
                    </a:p>
                  </a:txBody>
                  <a:tcPr marL="68580" marR="68580" marT="0" marB="0"/>
                </a:tc>
              </a:tr>
              <a:tr h="326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Жестокое обращение в семье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ноябрь</a:t>
                      </a:r>
                    </a:p>
                  </a:txBody>
                  <a:tcPr marL="68580" marR="68580" marT="0" marB="0"/>
                </a:tc>
              </a:tr>
              <a:tr h="326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Наши особенные дети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март</a:t>
                      </a:r>
                    </a:p>
                  </a:txBody>
                  <a:tcPr marL="68580" marR="68580" marT="0" marB="0"/>
                </a:tc>
              </a:tr>
              <a:tr h="326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Стили семейного воспитания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апрель</a:t>
                      </a:r>
                    </a:p>
                  </a:txBody>
                  <a:tcPr marL="68580" marR="68580" marT="0" marB="0"/>
                </a:tc>
              </a:tr>
              <a:tr h="326878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2014-2015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Ребенок зеркало семьи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декабрь</a:t>
                      </a:r>
                    </a:p>
                  </a:txBody>
                  <a:tcPr marL="68580" marR="68580" marT="0" marB="0"/>
                </a:tc>
              </a:tr>
              <a:tr h="326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Почему дети воруют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январь</a:t>
                      </a:r>
                    </a:p>
                  </a:txBody>
                  <a:tcPr marL="68580" marR="68580" marT="0" marB="0"/>
                </a:tc>
              </a:tr>
              <a:tr h="326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Будущая профессия моего ребенка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март</a:t>
                      </a:r>
                    </a:p>
                  </a:txBody>
                  <a:tcPr marL="68580" marR="68580" marT="0" marB="0"/>
                </a:tc>
              </a:tr>
              <a:tr h="326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Предупредить значит предотвратить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май</a:t>
                      </a:r>
                    </a:p>
                  </a:txBody>
                  <a:tcPr marL="68580" marR="68580" marT="0" marB="0"/>
                </a:tc>
              </a:tr>
              <a:tr h="326878">
                <a:tc row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2015-2016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Формы проявления родительской любви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октябрь</a:t>
                      </a:r>
                    </a:p>
                  </a:txBody>
                  <a:tcPr marL="68580" marR="68580" marT="0" marB="0"/>
                </a:tc>
              </a:tr>
              <a:tr h="326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Психологические аспекты любви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декабрь</a:t>
                      </a:r>
                    </a:p>
                  </a:txBody>
                  <a:tcPr marL="68580" marR="68580" marT="0" marB="0"/>
                </a:tc>
              </a:tr>
              <a:tr h="326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Как избегать и позитивно решать конфликты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январь</a:t>
                      </a:r>
                    </a:p>
                  </a:txBody>
                  <a:tcPr marL="68580" marR="68580" marT="0" marB="0"/>
                </a:tc>
              </a:tr>
              <a:tr h="3268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Times New Roman"/>
                          <a:cs typeface="Times New Roman"/>
                        </a:rPr>
                        <a:t>Как помочь ребенку найти свое место в жизни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Times New Roman"/>
                          <a:cs typeface="Times New Roman"/>
                        </a:rPr>
                        <a:t>Март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8670"/>
          </a:xfrm>
        </p:spPr>
        <p:txBody>
          <a:bodyPr>
            <a:normAutofit/>
          </a:bodyPr>
          <a:lstStyle/>
          <a:p>
            <a:pPr algn="ctr"/>
            <a:r>
              <a:rPr lang="ru-RU" sz="4000" b="0" dirty="0" smtClean="0">
                <a:solidFill>
                  <a:schemeClr val="bg2">
                    <a:lumMod val="2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План заседаний «Школа для родителей»</a:t>
            </a:r>
            <a:endParaRPr lang="ru-RU" sz="4000" b="0" dirty="0">
              <a:solidFill>
                <a:schemeClr val="bg2">
                  <a:lumMod val="2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3656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"/>
            <a:ext cx="8358187" cy="1428736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b="0" cap="none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ЗАСЕДАНИЕ «ШКОЛА ДЛЯ РОДИТЕЛЕЙ»</a:t>
            </a:r>
            <a:br>
              <a:rPr lang="ru-RU" sz="3200" b="0" cap="none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200" b="0" cap="none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ТЕМА:«</a:t>
            </a:r>
            <a:r>
              <a:rPr lang="ru-RU" sz="3200" b="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Эти беспокойные подростки</a:t>
            </a:r>
            <a:r>
              <a:rPr lang="ru-RU" sz="3200" b="0" cap="none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3072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000240"/>
            <a:ext cx="3868737" cy="335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2" descr="D:\Фото\ФОТО Школа для роителей-1\SNC162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071678"/>
            <a:ext cx="4274936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43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06" y="571480"/>
            <a:ext cx="8929718" cy="1285884"/>
          </a:xfrm>
        </p:spPr>
        <p:txBody>
          <a:bodyPr>
            <a:no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8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 заседаниях  «</a:t>
            </a:r>
            <a:r>
              <a:rPr lang="ru-RU" sz="2800" b="0" u="sng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Школа для родителей</a:t>
            </a:r>
            <a:r>
              <a:rPr lang="ru-RU" sz="2800" b="0" u="sng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28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родители выполняют   групповые задания, просматривают фильмы, ролики, решают предложенные ситуации. 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F:\SNC1626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58" y="2428868"/>
            <a:ext cx="4103688" cy="3295650"/>
          </a:xfrm>
        </p:spPr>
      </p:pic>
      <p:pic>
        <p:nvPicPr>
          <p:cNvPr id="31747" name="Picture 3" descr="D:\Фото\ФОТО Школа для роителей-1\SNC1627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000628" y="2428868"/>
            <a:ext cx="3744912" cy="3722688"/>
          </a:xfrm>
        </p:spPr>
      </p:pic>
    </p:spTree>
    <p:extLst>
      <p:ext uri="{BB962C8B-B14F-4D97-AF65-F5344CB8AC3E}">
        <p14:creationId xmlns:p14="http://schemas.microsoft.com/office/powerpoint/2010/main" val="367642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 2014-15 2 четверть\29.школа для родителей\DSC_05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54" b="9523"/>
          <a:stretch>
            <a:fillRect/>
          </a:stretch>
        </p:blipFill>
        <p:spPr bwMode="auto">
          <a:xfrm>
            <a:off x="0" y="3286124"/>
            <a:ext cx="4617956" cy="2857496"/>
          </a:xfrm>
          <a:prstGeom prst="rect">
            <a:avLst/>
          </a:prstGeom>
          <a:noFill/>
        </p:spPr>
      </p:pic>
      <p:pic>
        <p:nvPicPr>
          <p:cNvPr id="5" name="Picture 2" descr="D:\Фото 2014-15 2 четверть\29.школа для родителей\DSC_0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85860"/>
            <a:ext cx="4273913" cy="2830774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14282" y="1"/>
            <a:ext cx="8358187" cy="1357298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ЗАСЕДАНИЕ «ШКОЛА ДЛЯ РОДИТЕЛЕЙ»</a:t>
            </a:r>
            <a:br>
              <a:rPr kumimoji="0" lang="ru-RU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ТЕМА</a:t>
            </a:r>
            <a:r>
              <a:rPr kumimoji="0" lang="ru-RU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:«Ребенок – зеркало семьи»</a:t>
            </a:r>
          </a:p>
        </p:txBody>
      </p:sp>
    </p:spTree>
    <p:extLst>
      <p:ext uri="{BB962C8B-B14F-4D97-AF65-F5344CB8AC3E}">
        <p14:creationId xmlns:p14="http://schemas.microsoft.com/office/powerpoint/2010/main" val="32576733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0"/>
            <a:ext cx="8501122" cy="41782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заседания совета по профилактике правонарушений и преступлений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98" y="857232"/>
            <a:ext cx="3357586" cy="2647441"/>
          </a:xfrm>
        </p:spPr>
      </p:pic>
      <p:sp>
        <p:nvSpPr>
          <p:cNvPr id="7" name="Прямоугольник 6"/>
          <p:cNvSpPr/>
          <p:nvPr/>
        </p:nvSpPr>
        <p:spPr>
          <a:xfrm>
            <a:off x="0" y="3571876"/>
            <a:ext cx="8715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Профилактическая беседа с родителями в присутствии инспектора ГЮП ОВД г. Сарани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Кузеубаева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Р.Б.</a:t>
            </a:r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36" y="4347671"/>
            <a:ext cx="3643338" cy="24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65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14282" y="500042"/>
            <a:ext cx="8429684" cy="2857520"/>
          </a:xfrm>
        </p:spPr>
        <p:txBody>
          <a:bodyPr>
            <a:noAutofit/>
          </a:bodyPr>
          <a:lstStyle/>
          <a:p>
            <a:pPr marL="0" indent="17463"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Наша школа – интернат - это школа, в которой на первом месте стоит незыблемая ценность – человеческое здоровье. Нам очень нравится, когда мероприятия проводятся на природе, особенно «Дни здоровья». 5 сентября  среди 5-10 классов прошел День здоровья - «Осенний марафон». Это был замечательный осенний день. Раздали путевые листы, затем последовал старт по этапам, которые располагались не только на территории нашего интерната, но и за ее пределами. А для учащихся 1-4 классов прошли веселые старты в спортзале.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-214338"/>
            <a:ext cx="9144000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FF33"/>
                </a:solidFill>
                <a:uLnTx/>
                <a:uFillTx/>
                <a:latin typeface="+mj-lt"/>
                <a:ea typeface="+mj-ea"/>
                <a:cs typeface="+mj-cs"/>
              </a:rPr>
              <a:t>Рубрика «Цифры и факты»</a:t>
            </a:r>
            <a:endParaRPr kumimoji="0" lang="ru-RU" sz="4000" b="1" i="1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9FF33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3" descr="D:\Фото 2015-2016 1 четверть\6. День здоровья 05.09.15\DSC_06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928934"/>
            <a:ext cx="3819832" cy="2530018"/>
          </a:xfrm>
          <a:prstGeom prst="rect">
            <a:avLst/>
          </a:prstGeom>
          <a:noFill/>
        </p:spPr>
      </p:pic>
      <p:pic>
        <p:nvPicPr>
          <p:cNvPr id="13" name="Picture 5" descr="D:\Фото 2015-2016 1 четверть\6. День здоровья 05.09.15\DSC_0631.JPG"/>
          <p:cNvPicPr>
            <a:picLocks noChangeAspect="1" noChangeArrowheads="1"/>
          </p:cNvPicPr>
          <p:nvPr/>
        </p:nvPicPr>
        <p:blipFill>
          <a:blip r:embed="rId3" cstate="print"/>
          <a:srcRect b="21637"/>
          <a:stretch>
            <a:fillRect/>
          </a:stretch>
        </p:blipFill>
        <p:spPr bwMode="auto">
          <a:xfrm>
            <a:off x="285720" y="3071810"/>
            <a:ext cx="3991511" cy="2071702"/>
          </a:xfrm>
          <a:prstGeom prst="rect">
            <a:avLst/>
          </a:prstGeom>
          <a:noFill/>
        </p:spPr>
      </p:pic>
      <p:pic>
        <p:nvPicPr>
          <p:cNvPr id="14" name="Picture 4" descr="D:\Фото 2015-2016 1 четверть\6. День здоровья 05.09.15\DSC_0657.JPG"/>
          <p:cNvPicPr>
            <a:picLocks noChangeAspect="1" noChangeArrowheads="1"/>
          </p:cNvPicPr>
          <p:nvPr/>
        </p:nvPicPr>
        <p:blipFill>
          <a:blip r:embed="rId4" cstate="print"/>
          <a:srcRect t="22665" r="9848"/>
          <a:stretch>
            <a:fillRect/>
          </a:stretch>
        </p:blipFill>
        <p:spPr bwMode="auto">
          <a:xfrm>
            <a:off x="642910" y="5072074"/>
            <a:ext cx="3143272" cy="1785926"/>
          </a:xfrm>
          <a:prstGeom prst="rect">
            <a:avLst/>
          </a:prstGeom>
          <a:noFill/>
        </p:spPr>
      </p:pic>
      <p:pic>
        <p:nvPicPr>
          <p:cNvPr id="15" name="Picture 2" descr="D:\Фото 2015-2016 1 четверть\6. День здоровья 05.09.15\DSC_0602.JPG"/>
          <p:cNvPicPr>
            <a:picLocks noChangeAspect="1" noChangeArrowheads="1"/>
          </p:cNvPicPr>
          <p:nvPr/>
        </p:nvPicPr>
        <p:blipFill>
          <a:blip r:embed="rId5" cstate="print"/>
          <a:srcRect t="23948" r="10475"/>
          <a:stretch>
            <a:fillRect/>
          </a:stretch>
        </p:blipFill>
        <p:spPr bwMode="auto">
          <a:xfrm>
            <a:off x="4643438" y="4804227"/>
            <a:ext cx="3777127" cy="21252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-142900"/>
            <a:ext cx="8698886" cy="842946"/>
          </a:xfrm>
        </p:spPr>
        <p:txBody>
          <a:bodyPr>
            <a:normAutofit/>
          </a:bodyPr>
          <a:lstStyle/>
          <a:p>
            <a:pPr lvl="0" algn="ctr" eaLnBrk="0" fontAlgn="base" hangingPunct="0">
              <a:spcAft>
                <a:spcPct val="0"/>
              </a:spcAft>
            </a:pP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Карта правонарушений за 3 года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2015-2016 </a:t>
            </a:r>
            <a:r>
              <a:rPr lang="ru-RU" alt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у.г</a:t>
            </a:r>
            <a:r>
              <a:rPr lang="ru-RU" alt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958150"/>
              </p:ext>
            </p:extLst>
          </p:nvPr>
        </p:nvGraphicFramePr>
        <p:xfrm>
          <a:off x="1" y="785794"/>
          <a:ext cx="9143998" cy="58502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31528"/>
                <a:gridCol w="4626975"/>
                <a:gridCol w="1395165"/>
                <a:gridCol w="1395165"/>
                <a:gridCol w="1395165"/>
              </a:tblGrid>
              <a:tr h="5472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№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п/п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Категория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2013-2014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2014-2015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2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полугодие 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2015-2016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 полугодие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26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Количество учащихся состоящих на 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внутришкольном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учете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уклонение от учебы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совершивших правонарушения 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нарушение школьной дисциплины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(Нестеров 6 б) выбыл 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260">
                <a:tc row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Количество учащихся состоящих на учете в ГЮП ОВД г. Сарани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Хулиганство 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Кража 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2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пропуски занятий по неуважительной причине 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(Тищенко 9 в)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2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употребление спиртных напитков, наркотиков 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2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Поставлен на учет за нарушение дисциплины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(Кулагин9 б, 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Стебневский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9 а)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 (Стебневский10 а )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Самовольно уходящий из дома. 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Безнадзорный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(Чечеткин, 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Штальбаум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)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6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Принес травматическое оружие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58725" marR="587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51160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Профилактические беседы совместно с ОВД г. Сарани  о вреде наркотиков и их распространении с демонстрацией видеофильма и предоставлением памяток для учащихся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60033" y="2829295"/>
            <a:ext cx="3672408" cy="3456648"/>
          </a:xfrm>
          <a:prstGeom prst="rect">
            <a:avLst/>
          </a:prstGeom>
        </p:spPr>
      </p:pic>
      <p:pic>
        <p:nvPicPr>
          <p:cNvPr id="5" name="Picture 3" descr="F:\фото 2015 год\DSC_02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702670"/>
            <a:ext cx="3816424" cy="364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2350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учащихся </a:t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«группы риска» с спортивные секции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5720" y="1285860"/>
            <a:ext cx="4038600" cy="44348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«группы риска» на городских соревнованиях по футболу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  <a:p>
            <a:pPr algn="ctr"/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357430"/>
            <a:ext cx="4038600" cy="348925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562" y="2357430"/>
            <a:ext cx="4342453" cy="346556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86248" y="12144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учащихся «группы риска» в городских соревнованиях по футболу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место среди школ г. Сарани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2279417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инспекторов ГЮП ОВД г. Сарани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Кузеубаев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Р.Б. и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Адамбекова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А.А. с учащимися и родителями  «группы риска»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/>
                <a:ea typeface="Calibri"/>
              </a:rPr>
              <a:t> (</a:t>
            </a:r>
            <a:r>
              <a:rPr lang="ru-RU" sz="1800" dirty="0" smtClean="0">
                <a:latin typeface="Times New Roman"/>
                <a:ea typeface="Calibri"/>
              </a:rPr>
              <a:t>Разъяснение </a:t>
            </a:r>
            <a:r>
              <a:rPr lang="ru-RU" sz="1800" dirty="0">
                <a:latin typeface="Times New Roman"/>
                <a:ea typeface="Calibri"/>
              </a:rPr>
              <a:t>учащимся и их родителям и иным законным представителям норм действующего законодательства </a:t>
            </a:r>
            <a:r>
              <a:rPr lang="ru-RU" sz="1800" dirty="0" smtClean="0">
                <a:latin typeface="Times New Roman"/>
                <a:ea typeface="Calibri"/>
              </a:rPr>
              <a:t>РК)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C:\Users\User\Desktop\фото гдн 2013-14\DSC01400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410445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C:\Users\User\Desktop\фото гдн 2013-14\DSC01406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132856"/>
            <a:ext cx="3816423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72233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совместно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«Поликлиникой г. Сарани» с социальными работниками, по оказанию помощи семьям 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детям «группы риска»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оформлении инвалидности, прохождения медицинского осмотра, консультации узких специалистов, профилактических прививок.</a:t>
            </a:r>
          </a:p>
        </p:txBody>
      </p:sp>
      <p:pic>
        <p:nvPicPr>
          <p:cNvPr id="7" name="Объект 6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92350"/>
            <a:ext cx="3898776" cy="4016970"/>
          </a:xfrm>
          <a:prstGeom prst="rect">
            <a:avLst/>
          </a:prstGeom>
          <a:noFill/>
        </p:spPr>
      </p:pic>
      <p:pic>
        <p:nvPicPr>
          <p:cNvPr id="8" name="Объект 7"/>
          <p:cNvPicPr>
            <a:picLocks noGrp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204864"/>
            <a:ext cx="4041775" cy="41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42605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785926"/>
            <a:ext cx="8215370" cy="2643206"/>
          </a:xfrm>
        </p:spPr>
        <p:txBody>
          <a:bodyPr>
            <a:norm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</a:t>
            </a:r>
            <a: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ңызға көп рахмет!</a:t>
            </a:r>
            <a:br>
              <a:rPr lang="kk-KZ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3947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 2015-2016 1 четверть\11. 550 лет Каз Ханству 11.09.15\DSC_0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785794"/>
            <a:ext cx="6833317" cy="4525963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-71462"/>
            <a:ext cx="9144000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Рубрика «Цифры и факты»</a:t>
            </a:r>
            <a:endParaRPr kumimoji="0" lang="ru-RU" sz="4000" b="1" i="1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10" y="5357826"/>
            <a:ext cx="85701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11.09.2015г. в зале эстетики учителем истории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Митиревой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Л.Н.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проведено внеклассное мероприятие для учащихся школы –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интерната, посвященное 550-летию Казахского ханства.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76" y="571480"/>
            <a:ext cx="8929718" cy="3071834"/>
          </a:xfrm>
        </p:spPr>
        <p:txBody>
          <a:bodyPr>
            <a:noAutofit/>
          </a:bodyPr>
          <a:lstStyle/>
          <a:p>
            <a:pPr marL="0" indent="17463" algn="just">
              <a:spcBef>
                <a:spcPts val="0"/>
              </a:spcBef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В Казахстане 13 сентября отмечался - Национальный День Семьи. В нашей школе – интернате тоже проходили мероприятия посвященные этому дню. </a:t>
            </a:r>
          </a:p>
          <a:p>
            <a:pPr marL="0" indent="17463" algn="just">
              <a:spcBef>
                <a:spcPts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11.09.2015г. в зале эстетики мероприятие «В кругу семьи»;</a:t>
            </a:r>
          </a:p>
          <a:p>
            <a:pPr marL="0" indent="17463" algn="just">
              <a:spcBef>
                <a:spcPts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12.09.2015г.  в 11.00 во дворе школы  «Мама, папа и я – спортивная семья»;</a:t>
            </a:r>
          </a:p>
          <a:p>
            <a:pPr marL="0" indent="17463" algn="just">
              <a:spcBef>
                <a:spcPts val="0"/>
              </a:spcBef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12.09.2015г.  в библиотеке 12.00 общешкольное родительское собрание.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-71462"/>
            <a:ext cx="9144000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Рубрика «Цифры и факты»</a:t>
            </a:r>
            <a:endParaRPr kumimoji="0" lang="ru-RU" sz="4000" b="1" i="1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D:\Фото 2015-2016 1 четверть\12. День семьи 11, 12.09.15\DSC_08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143248"/>
            <a:ext cx="4053997" cy="2685115"/>
          </a:xfrm>
          <a:prstGeom prst="rect">
            <a:avLst/>
          </a:prstGeom>
          <a:noFill/>
        </p:spPr>
      </p:pic>
      <p:pic>
        <p:nvPicPr>
          <p:cNvPr id="6" name="Picture 3" descr="D:\Фото 2015-2016 1 четверть\12. День семьи 11, 12.09.15\DSC_08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4028" y="4857760"/>
            <a:ext cx="3019971" cy="2000240"/>
          </a:xfrm>
          <a:prstGeom prst="rect">
            <a:avLst/>
          </a:prstGeom>
          <a:noFill/>
        </p:spPr>
      </p:pic>
      <p:pic>
        <p:nvPicPr>
          <p:cNvPr id="7" name="Picture 4" descr="D:\Фото 2015-2016 1 четверть\13. Родительское собрание 12.09.15\DSC_09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78915"/>
            <a:ext cx="2988030" cy="19790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-214338"/>
            <a:ext cx="9144000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Рубрика «Цифры и факты»</a:t>
            </a:r>
            <a:endParaRPr kumimoji="0" lang="ru-RU" sz="4000" b="1" i="1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10"/>
          <p:cNvSpPr txBox="1">
            <a:spLocks/>
          </p:cNvSpPr>
          <p:nvPr/>
        </p:nvSpPr>
        <p:spPr>
          <a:xfrm>
            <a:off x="142876" y="571480"/>
            <a:ext cx="8858280" cy="38576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17463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Мне очень нравится День пожилого человека. Это замечательный праздник! Мне всегда интересно их слушать, ведь пожилые люди – это наше прошлое и настоящее. Это очень волнующий праздник. Мы, ученики интерната, готовим для пожилых людей концертные программы, все выступают с душой, очень стараются. А ветераны от души благодарят юных артистов громкими аплодисментами. После праздничной программы ветеранам накрывают стол, они пьют чай, общаются, вспоминают прошлые годы. Очень надеюсь, что у всех становится теплее на душе. Я очень люблю День пожилого человека!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Picture 2" descr="D:\Фото 2015-2016 1 четверть\18 День учителя День пожилого человека 02.10 15\DSC_12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773"/>
          <a:stretch>
            <a:fillRect/>
          </a:stretch>
        </p:blipFill>
        <p:spPr bwMode="auto">
          <a:xfrm>
            <a:off x="214282" y="3643314"/>
            <a:ext cx="3796773" cy="3214686"/>
          </a:xfrm>
          <a:prstGeom prst="rect">
            <a:avLst/>
          </a:prstGeom>
          <a:noFill/>
        </p:spPr>
      </p:pic>
      <p:pic>
        <p:nvPicPr>
          <p:cNvPr id="11" name="Picture 3" descr="D:\Фото 2015-2016 1 четверть\18 День учителя День пожилого человека 02.10 15\DSC_1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3643314"/>
            <a:ext cx="4853545" cy="3214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42918"/>
            <a:ext cx="9144000" cy="4525963"/>
          </a:xfrm>
        </p:spPr>
        <p:txBody>
          <a:bodyPr>
            <a:normAutofit/>
          </a:bodyPr>
          <a:lstStyle/>
          <a:p>
            <a:pPr marL="0" indent="17463"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В начале октября мы отмечаем День учителя! Праздник наших учителей—это и наш праздник, праздник наших родителей, дедушек и бабушек, всех людей, потому что все они учились в школе. Справедливо сказано, что писатель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живѐт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своих произведениях, хороший художник - в картинах, скульптор — в созданных им скульптурах. А хороший учитель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живѐт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мыслях и поступках людей.</a:t>
            </a:r>
          </a:p>
          <a:p>
            <a:pPr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Сегодня славлю я учителей!</a:t>
            </a:r>
          </a:p>
          <a:p>
            <a:pPr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Как Родину, как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всѐ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, что есть святого.</a:t>
            </a:r>
          </a:p>
          <a:p>
            <a:pPr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Учителя! Они как свет в пути.</a:t>
            </a:r>
          </a:p>
          <a:p>
            <a:pPr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Какое ж нужно огненное сердце</a:t>
            </a:r>
          </a:p>
          <a:p>
            <a:pPr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Иметь в груди, чтоб людям свет нести,</a:t>
            </a:r>
          </a:p>
          <a:p>
            <a:pPr algn="just">
              <a:buNone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Чтоб след его вовек не мог стереться!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-214338"/>
            <a:ext cx="9144000" cy="928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1" u="none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uLnTx/>
                <a:uFillTx/>
                <a:latin typeface="+mj-lt"/>
                <a:ea typeface="+mj-ea"/>
                <a:cs typeface="+mj-cs"/>
              </a:rPr>
              <a:t>Рубрика «Цифры и факты»</a:t>
            </a:r>
            <a:endParaRPr kumimoji="0" lang="ru-RU" sz="4000" b="1" i="1" u="none" strike="noStrike" kern="120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 descr="D:\Фото 2015-2016 1 четверть\18 День учителя День пожилого человека 02.10 15\DSC_11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853011"/>
            <a:ext cx="4429124" cy="2933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Днем учителя!!!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Picture 3" descr="D:\Фото 2015-2016 1 четверть\18 День учителя День пожилого человека 02.10 15\DSC_12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3882866" cy="2571768"/>
          </a:xfrm>
          <a:prstGeom prst="rect">
            <a:avLst/>
          </a:prstGeom>
          <a:noFill/>
        </p:spPr>
      </p:pic>
      <p:pic>
        <p:nvPicPr>
          <p:cNvPr id="36868" name="Picture 4" descr="D:\Фото 2015-2016 1 четверть\18 День учителя День пожилого человека 02.10 15\DSC_12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00108"/>
            <a:ext cx="3882866" cy="2571768"/>
          </a:xfrm>
          <a:prstGeom prst="rect">
            <a:avLst/>
          </a:prstGeom>
          <a:noFill/>
        </p:spPr>
      </p:pic>
      <p:pic>
        <p:nvPicPr>
          <p:cNvPr id="11" name="Picture 2" descr="D:\Фото 2015-2016 1 четверть\18 День учителя День пожилого человека 02.10 15\DSC_13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000504"/>
            <a:ext cx="3857652" cy="2555068"/>
          </a:xfrm>
          <a:prstGeom prst="rect">
            <a:avLst/>
          </a:prstGeom>
          <a:noFill/>
        </p:spPr>
      </p:pic>
      <p:pic>
        <p:nvPicPr>
          <p:cNvPr id="12" name="Picture 3" descr="D:\Фото 2015-2016 1 четверть\18 День учителя День пожилого человека 02.10 15\DSC_13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000504"/>
            <a:ext cx="3857652" cy="25550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2211</Words>
  <Application>Microsoft Office PowerPoint</Application>
  <PresentationFormat>Экран (4:3)</PresentationFormat>
  <Paragraphs>333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Школьный Информационный Калейдоскоп</vt:lpstr>
      <vt:lpstr>Рубрика «От редактора»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Днем учителя!!!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Доска объявлений</vt:lpstr>
      <vt:lpstr>Акция «Мы – за чистый город!» </vt:lpstr>
      <vt:lpstr>Презентация PowerPoint</vt:lpstr>
      <vt:lpstr>Рубрика «Лидер года»</vt:lpstr>
      <vt:lpstr>Советы психолога</vt:lpstr>
      <vt:lpstr>«Наши достижения»</vt:lpstr>
      <vt:lpstr>Дополнительное образование</vt:lpstr>
      <vt:lpstr>Презентация PowerPoint</vt:lpstr>
      <vt:lpstr>«Хореография»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Профилактика правонарушений  и преступлений среди несовершеннолетних </vt:lpstr>
      <vt:lpstr>Презентация PowerPoint</vt:lpstr>
      <vt:lpstr>Социальный паспорт школы –интернат</vt:lpstr>
      <vt:lpstr>План заседаний «Школа для родителей»</vt:lpstr>
      <vt:lpstr>ЗАСЕДАНИЕ «ШКОЛА ДЛЯ РОДИТЕЛЕЙ» ТЕМА:«Эти беспокойные подростки»</vt:lpstr>
      <vt:lpstr>    На заседаниях  «Школа для родителей» родители выполняют   групповые задания, просматривают фильмы, ролики, решают предложенные ситуации. </vt:lpstr>
      <vt:lpstr>Презентация PowerPoint</vt:lpstr>
      <vt:lpstr>Презентация PowerPoint</vt:lpstr>
      <vt:lpstr>Карта правонарушений за 3 года 2015-2016 у.г. </vt:lpstr>
      <vt:lpstr>Профилактические беседы совместно с ОВД г. Сарани  о вреде наркотиков и их распространении с демонстрацией видеофильма и предоставлением памяток для учащихся</vt:lpstr>
      <vt:lpstr>Привлечение учащихся  «группы риска» с спортивные секции</vt:lpstr>
      <vt:lpstr>Беседа инспекторов ГЮП ОВД г. Сарани  Кузеубаев Р.Б. и Адамбекова А.А. с учащимися и родителями  «группы риска»  (Разъяснение учащимся и их родителям и иным законным представителям норм действующего законодательства РК) </vt:lpstr>
      <vt:lpstr>Работа совместно с «Поликлиникой г. Сарани» с социальными работниками, по оказанию помощи семьям и детям «группы риска» в оформлении инвалидности, прохождения медицинского осмотра, консультации узких специалистов, профилактических прививок.</vt:lpstr>
      <vt:lpstr>Назарларыңызға көп рахмет!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Школьный Информационный Калейдоскоп</dc:title>
  <dc:creator>User</dc:creator>
  <cp:lastModifiedBy>Admin</cp:lastModifiedBy>
  <cp:revision>32</cp:revision>
  <dcterms:created xsi:type="dcterms:W3CDTF">2015-11-12T15:14:34Z</dcterms:created>
  <dcterms:modified xsi:type="dcterms:W3CDTF">2015-11-21T03:49:01Z</dcterms:modified>
</cp:coreProperties>
</file>