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6" r:id="rId3"/>
    <p:sldId id="257" r:id="rId4"/>
    <p:sldId id="258" r:id="rId5"/>
    <p:sldId id="259" r:id="rId6"/>
    <p:sldId id="260" r:id="rId7"/>
    <p:sldId id="270" r:id="rId8"/>
    <p:sldId id="269" r:id="rId9"/>
    <p:sldId id="26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930108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6105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715660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6285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88709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841871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995968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593907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40120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82515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16470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733652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860325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49668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1232787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2741842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24.04.2020</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xmlns="" val="34012197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71546"/>
            <a:ext cx="7772400" cy="2643205"/>
          </a:xfrm>
        </p:spPr>
        <p:txBody>
          <a:bodyPr/>
          <a:lstStyle/>
          <a:p>
            <a:pPr algn="ctr"/>
            <a:r>
              <a:rPr lang="ru-RU" dirty="0" smtClean="0">
                <a:latin typeface="Times New Roman" pitchFamily="18" charset="0"/>
                <a:cs typeface="Times New Roman" pitchFamily="18" charset="0"/>
              </a:rPr>
              <a:t>Домашний кинотеатр. </a:t>
            </a:r>
            <a:r>
              <a:rPr lang="ru-RU" dirty="0" smtClean="0"/>
              <a:t/>
            </a:r>
            <a:br>
              <a:rPr lang="ru-RU" dirty="0" smtClean="0"/>
            </a:br>
            <a:r>
              <a:rPr lang="ru-RU" sz="3600" dirty="0" smtClean="0">
                <a:latin typeface="Times New Roman" pitchFamily="18" charset="0"/>
                <a:cs typeface="Times New Roman" pitchFamily="18" charset="0"/>
              </a:rPr>
              <a:t>Фильмы для семейного просмотра.</a:t>
            </a:r>
            <a:endParaRPr lang="ru-RU" sz="3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4357694"/>
            <a:ext cx="6400800" cy="1281106"/>
          </a:xfrm>
        </p:spPr>
        <p:txBody>
          <a:bodyPr/>
          <a:lstStyle/>
          <a:p>
            <a:pPr algn="r"/>
            <a:r>
              <a:rPr lang="ru-RU" dirty="0" smtClean="0">
                <a:latin typeface="Times New Roman" pitchFamily="18" charset="0"/>
                <a:cs typeface="Times New Roman" pitchFamily="18" charset="0"/>
              </a:rPr>
              <a:t>КГУ «СШИ№9»</a:t>
            </a:r>
          </a:p>
          <a:p>
            <a:pPr algn="r"/>
            <a:r>
              <a:rPr lang="ru-RU" dirty="0" smtClean="0">
                <a:latin typeface="Times New Roman" pitchFamily="18" charset="0"/>
                <a:cs typeface="Times New Roman" pitchFamily="18" charset="0"/>
              </a:rPr>
              <a:t>Педагог-психолог </a:t>
            </a:r>
            <a:r>
              <a:rPr lang="ru-RU" dirty="0" err="1" smtClean="0">
                <a:latin typeface="Times New Roman" pitchFamily="18" charset="0"/>
                <a:cs typeface="Times New Roman" pitchFamily="18" charset="0"/>
              </a:rPr>
              <a:t>Лисейкина</a:t>
            </a:r>
            <a:r>
              <a:rPr lang="ru-RU" dirty="0" smtClean="0">
                <a:latin typeface="Times New Roman" pitchFamily="18" charset="0"/>
                <a:cs typeface="Times New Roman" pitchFamily="18" charset="0"/>
              </a:rPr>
              <a:t> Е.Н.</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indent="0" algn="ctr">
              <a:spcBef>
                <a:spcPts val="0"/>
              </a:spcBef>
              <a:buNone/>
            </a:pPr>
            <a:r>
              <a:rPr lang="ru-RU" sz="3200" dirty="0" smtClean="0">
                <a:latin typeface="Times New Roman" pitchFamily="18" charset="0"/>
                <a:cs typeface="Times New Roman" pitchFamily="18" charset="0"/>
              </a:rPr>
              <a:t>Продолжаем наши встречи на </a:t>
            </a:r>
          </a:p>
          <a:p>
            <a:pPr indent="0" algn="ctr">
              <a:spcBef>
                <a:spcPts val="0"/>
              </a:spcBef>
              <a:buNone/>
            </a:pPr>
            <a:r>
              <a:rPr lang="ru-RU" sz="3200" dirty="0" smtClean="0">
                <a:latin typeface="Times New Roman" pitchFamily="18" charset="0"/>
                <a:cs typeface="Times New Roman" pitchFamily="18" charset="0"/>
              </a:rPr>
              <a:t>диване семейного кинозала.</a:t>
            </a:r>
          </a:p>
          <a:p>
            <a:pPr algn="ctr">
              <a:buNone/>
            </a:pPr>
            <a:r>
              <a:rPr lang="ru-RU" sz="3200" dirty="0" smtClean="0">
                <a:latin typeface="Times New Roman" pitchFamily="18" charset="0"/>
                <a:cs typeface="Times New Roman" pitchFamily="18" charset="0"/>
              </a:rPr>
              <a:t>Надеюсь, что подборка мультфильмов и фильмов этой недели Вас удивит и благодаря этому Вам захочется вновь увидеть знакомых героев.</a:t>
            </a:r>
          </a:p>
          <a:p>
            <a:pPr algn="ctr">
              <a:buNone/>
            </a:pPr>
            <a:r>
              <a:rPr lang="ru-RU" sz="3200" dirty="0" smtClean="0">
                <a:latin typeface="Times New Roman" pitchFamily="18" charset="0"/>
                <a:cs typeface="Times New Roman" pitchFamily="18" charset="0"/>
              </a:rPr>
              <a:t>Готовы? И так…..</a:t>
            </a:r>
            <a:endParaRPr lang="ru-RU" sz="3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00034" y="500042"/>
            <a:ext cx="8358246" cy="5411180"/>
          </a:xfrm>
        </p:spPr>
        <p:txBody>
          <a:bodyPr>
            <a:normAutofit fontScale="92500" lnSpcReduction="10000"/>
          </a:bodyPr>
          <a:lstStyle/>
          <a:p>
            <a:pPr indent="342900">
              <a:spcBef>
                <a:spcPts val="0"/>
              </a:spcBef>
              <a:buNone/>
            </a:pPr>
            <a:r>
              <a:rPr lang="ru-RU" sz="3200" dirty="0" smtClean="0">
                <a:latin typeface="Times New Roman" pitchFamily="18" charset="0"/>
                <a:cs typeface="Times New Roman" pitchFamily="18" charset="0"/>
              </a:rPr>
              <a:t>  Согласитесь со мной,</a:t>
            </a:r>
          </a:p>
          <a:p>
            <a:pPr indent="342900">
              <a:spcBef>
                <a:spcPts val="0"/>
              </a:spcBef>
              <a:buNone/>
            </a:pPr>
            <a:r>
              <a:rPr lang="ru-RU" sz="3200" dirty="0" smtClean="0">
                <a:latin typeface="Times New Roman" pitchFamily="18" charset="0"/>
                <a:cs typeface="Times New Roman" pitchFamily="18" charset="0"/>
              </a:rPr>
              <a:t>уважаемые взрослые,  </a:t>
            </a:r>
          </a:p>
          <a:p>
            <a:pPr indent="342900">
              <a:spcBef>
                <a:spcPts val="0"/>
              </a:spcBef>
              <a:buNone/>
            </a:pPr>
            <a:r>
              <a:rPr lang="ru-RU" sz="3200" dirty="0" smtClean="0">
                <a:latin typeface="Times New Roman" pitchFamily="18" charset="0"/>
                <a:cs typeface="Times New Roman" pitchFamily="18" charset="0"/>
              </a:rPr>
              <a:t>что это фантастическая</a:t>
            </a:r>
          </a:p>
          <a:p>
            <a:pPr indent="342900">
              <a:spcBef>
                <a:spcPts val="0"/>
              </a:spcBef>
              <a:buNone/>
            </a:pPr>
            <a:r>
              <a:rPr lang="ru-RU" sz="3200" dirty="0" smtClean="0">
                <a:latin typeface="Times New Roman" pitchFamily="18" charset="0"/>
                <a:cs typeface="Times New Roman" pitchFamily="18" charset="0"/>
              </a:rPr>
              <a:t>история, наполненная</a:t>
            </a:r>
          </a:p>
          <a:p>
            <a:pPr indent="342900">
              <a:spcBef>
                <a:spcPts val="0"/>
              </a:spcBef>
              <a:buNone/>
            </a:pPr>
            <a:r>
              <a:rPr lang="ru-RU" sz="3200" dirty="0" smtClean="0">
                <a:latin typeface="Times New Roman" pitchFamily="18" charset="0"/>
                <a:cs typeface="Times New Roman" pitchFamily="18" charset="0"/>
              </a:rPr>
              <a:t>приключениями и испытаниями знакома  </a:t>
            </a:r>
          </a:p>
          <a:p>
            <a:pPr indent="342900">
              <a:spcBef>
                <a:spcPts val="0"/>
              </a:spcBef>
              <a:buNone/>
            </a:pPr>
            <a:r>
              <a:rPr lang="ru-RU" sz="3200" dirty="0" smtClean="0">
                <a:latin typeface="Times New Roman" pitchFamily="18" charset="0"/>
                <a:cs typeface="Times New Roman" pitchFamily="18" charset="0"/>
              </a:rPr>
              <a:t>Вам очень давно.</a:t>
            </a:r>
          </a:p>
          <a:p>
            <a:pPr indent="342900">
              <a:spcBef>
                <a:spcPts val="0"/>
              </a:spcBef>
              <a:buNone/>
            </a:pPr>
            <a:r>
              <a:rPr lang="ru-RU" sz="3200" dirty="0" smtClean="0">
                <a:latin typeface="Times New Roman" pitchFamily="18" charset="0"/>
                <a:cs typeface="Times New Roman" pitchFamily="18" charset="0"/>
              </a:rPr>
              <a:t>                  Теперь у Вас есть возможность </a:t>
            </a:r>
          </a:p>
          <a:p>
            <a:pPr indent="342900">
              <a:spcBef>
                <a:spcPts val="0"/>
              </a:spcBef>
              <a:buNone/>
            </a:pPr>
            <a:r>
              <a:rPr lang="ru-RU" sz="3200" dirty="0" smtClean="0">
                <a:latin typeface="Times New Roman" pitchFamily="18" charset="0"/>
                <a:cs typeface="Times New Roman" pitchFamily="18" charset="0"/>
              </a:rPr>
              <a:t>                посмотреть ее вместе с детьми, </a:t>
            </a:r>
          </a:p>
          <a:p>
            <a:pPr indent="342900">
              <a:spcBef>
                <a:spcPts val="0"/>
              </a:spcBef>
              <a:buNone/>
            </a:pPr>
            <a:r>
              <a:rPr lang="ru-RU" sz="3200" dirty="0" smtClean="0">
                <a:latin typeface="Times New Roman" pitchFamily="18" charset="0"/>
                <a:cs typeface="Times New Roman" pitchFamily="18" charset="0"/>
              </a:rPr>
              <a:t>                может быть вспомнить себя в их </a:t>
            </a:r>
          </a:p>
          <a:p>
            <a:pPr indent="342900">
              <a:spcBef>
                <a:spcPts val="0"/>
              </a:spcBef>
              <a:buNone/>
            </a:pPr>
            <a:r>
              <a:rPr lang="ru-RU" sz="3200" dirty="0" smtClean="0">
                <a:latin typeface="Times New Roman" pitchFamily="18" charset="0"/>
                <a:cs typeface="Times New Roman" pitchFamily="18" charset="0"/>
              </a:rPr>
              <a:t>                возрасте.</a:t>
            </a:r>
          </a:p>
          <a:p>
            <a:pPr indent="342900">
              <a:spcBef>
                <a:spcPts val="0"/>
              </a:spcBef>
              <a:buNone/>
            </a:pPr>
            <a:r>
              <a:rPr lang="ru-RU" sz="3200" dirty="0" smtClean="0">
                <a:latin typeface="Times New Roman" pitchFamily="18" charset="0"/>
                <a:cs typeface="Times New Roman" pitchFamily="18" charset="0"/>
              </a:rPr>
              <a:t>                Но, думаю, Вас удивит, что эта    </a:t>
            </a:r>
          </a:p>
          <a:p>
            <a:pPr indent="342900">
              <a:spcBef>
                <a:spcPts val="0"/>
              </a:spcBef>
              <a:buNone/>
            </a:pPr>
            <a:r>
              <a:rPr lang="ru-RU" sz="3200" dirty="0" smtClean="0">
                <a:latin typeface="Times New Roman" pitchFamily="18" charset="0"/>
                <a:cs typeface="Times New Roman" pitchFamily="18" charset="0"/>
              </a:rPr>
              <a:t>                история есть и в книжке.</a:t>
            </a:r>
          </a:p>
          <a:p>
            <a:pPr indent="342900">
              <a:spcBef>
                <a:spcPts val="0"/>
              </a:spcBef>
              <a:buNone/>
            </a:pPr>
            <a:endParaRPr lang="ru-RU" sz="3200" dirty="0" smtClean="0">
              <a:latin typeface="Times New Roman" pitchFamily="18" charset="0"/>
              <a:cs typeface="Times New Roman" pitchFamily="18" charset="0"/>
            </a:endParaRPr>
          </a:p>
          <a:p>
            <a:pPr indent="342900">
              <a:spcBef>
                <a:spcPts val="0"/>
              </a:spcBef>
              <a:buNone/>
            </a:pPr>
            <a:endParaRPr lang="ru-RU" sz="3200" dirty="0">
              <a:latin typeface="Times New Roman" pitchFamily="18" charset="0"/>
              <a:cs typeface="Times New Roman" pitchFamily="18" charset="0"/>
            </a:endParaRPr>
          </a:p>
        </p:txBody>
      </p:sp>
      <p:pic>
        <p:nvPicPr>
          <p:cNvPr id="1026" name="Picture 2" descr="D:\Desktop\кинотеатр на диване 3\images (1).jpg"/>
          <p:cNvPicPr>
            <a:picLocks noChangeAspect="1" noChangeArrowheads="1"/>
          </p:cNvPicPr>
          <p:nvPr/>
        </p:nvPicPr>
        <p:blipFill>
          <a:blip r:embed="rId2" cstate="print"/>
          <a:srcRect/>
          <a:stretch>
            <a:fillRect/>
          </a:stretch>
        </p:blipFill>
        <p:spPr bwMode="auto">
          <a:xfrm>
            <a:off x="5732635" y="285728"/>
            <a:ext cx="3411365" cy="1952633"/>
          </a:xfrm>
          <a:prstGeom prst="rect">
            <a:avLst/>
          </a:prstGeom>
          <a:noFill/>
        </p:spPr>
      </p:pic>
      <p:sp>
        <p:nvSpPr>
          <p:cNvPr id="1029" name="AutoShape 5" descr="В стране невыученных уроков» Лия Гераскина - купить книгу «В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1" name="Picture 7" descr="D:\Desktop\кинотеатр на диване 3\images (2).jpg"/>
          <p:cNvPicPr>
            <a:picLocks noChangeAspect="1" noChangeArrowheads="1"/>
          </p:cNvPicPr>
          <p:nvPr/>
        </p:nvPicPr>
        <p:blipFill>
          <a:blip r:embed="rId3" cstate="print"/>
          <a:srcRect l="13333" r="13333"/>
          <a:stretch>
            <a:fillRect/>
          </a:stretch>
        </p:blipFill>
        <p:spPr bwMode="auto">
          <a:xfrm>
            <a:off x="357158" y="3214686"/>
            <a:ext cx="2428892" cy="331210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332656"/>
            <a:ext cx="7848872" cy="5668112"/>
          </a:xfrm>
        </p:spPr>
        <p:txBody>
          <a:bodyPr>
            <a:normAutofit fontScale="90000"/>
          </a:bodyPr>
          <a:lstStyle/>
          <a:p>
            <a:r>
              <a:rPr lang="ru-RU" sz="2800" dirty="0" smtClean="0">
                <a:latin typeface="Times New Roman" pitchFamily="18" charset="0"/>
                <a:cs typeface="Times New Roman" pitchFamily="18" charset="0"/>
              </a:rPr>
              <a:t>                                     Главного героя этой истории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тоже представлять не надо. Вы с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ним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знакомы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это Вовка.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О чём эта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история?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О том, как порой трудно решиться на                                                                     первый              ответственный шаг.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Понравился мультфильм, тогда можно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посмотреть иллюстрации в книжке с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таким же названием или почитать ее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перед сном.</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pic>
        <p:nvPicPr>
          <p:cNvPr id="8193" name="Picture 1" descr="D:\Desktop\кинотеатр на диване 3\images (6).jpg"/>
          <p:cNvPicPr>
            <a:picLocks noChangeAspect="1" noChangeArrowheads="1"/>
          </p:cNvPicPr>
          <p:nvPr/>
        </p:nvPicPr>
        <p:blipFill>
          <a:blip r:embed="rId2" cstate="print"/>
          <a:srcRect/>
          <a:stretch>
            <a:fillRect/>
          </a:stretch>
        </p:blipFill>
        <p:spPr bwMode="auto">
          <a:xfrm>
            <a:off x="500034" y="428604"/>
            <a:ext cx="2466975" cy="1847850"/>
          </a:xfrm>
          <a:prstGeom prst="rect">
            <a:avLst/>
          </a:prstGeom>
          <a:noFill/>
        </p:spPr>
      </p:pic>
      <p:pic>
        <p:nvPicPr>
          <p:cNvPr id="8194" name="Picture 2" descr="D:\Desktop\кинотеатр на диване 3\images (7).jpg"/>
          <p:cNvPicPr>
            <a:picLocks noChangeAspect="1" noChangeArrowheads="1"/>
          </p:cNvPicPr>
          <p:nvPr/>
        </p:nvPicPr>
        <p:blipFill>
          <a:blip r:embed="rId3" cstate="print"/>
          <a:srcRect b="50000"/>
          <a:stretch>
            <a:fillRect/>
          </a:stretch>
        </p:blipFill>
        <p:spPr bwMode="auto">
          <a:xfrm>
            <a:off x="4857694" y="1285860"/>
            <a:ext cx="4286306" cy="2143140"/>
          </a:xfrm>
          <a:prstGeom prst="rect">
            <a:avLst/>
          </a:prstGeom>
          <a:noFill/>
        </p:spPr>
      </p:pic>
      <p:pic>
        <p:nvPicPr>
          <p:cNvPr id="8195" name="Picture 3" descr="D:\Desktop\кинотеатр на диване 3\Без названия (3).jpg"/>
          <p:cNvPicPr>
            <a:picLocks noChangeAspect="1" noChangeArrowheads="1"/>
          </p:cNvPicPr>
          <p:nvPr/>
        </p:nvPicPr>
        <p:blipFill>
          <a:blip r:embed="rId4" cstate="print"/>
          <a:srcRect/>
          <a:stretch>
            <a:fillRect/>
          </a:stretch>
        </p:blipFill>
        <p:spPr bwMode="auto">
          <a:xfrm>
            <a:off x="357158" y="2500306"/>
            <a:ext cx="2714644" cy="383497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0298" y="274638"/>
            <a:ext cx="6357982" cy="5940444"/>
          </a:xfrm>
        </p:spPr>
        <p:txBody>
          <a:bodyPr>
            <a:normAutofit fontScale="90000"/>
          </a:bodyPr>
          <a:lstStyle/>
          <a:p>
            <a:r>
              <a:rPr lang="ru-RU" sz="2800" dirty="0" smtClean="0">
                <a:latin typeface="Times New Roman" pitchFamily="18" charset="0"/>
                <a:cs typeface="Times New Roman" pitchFamily="18" charset="0"/>
              </a:rPr>
              <a:t>      Так кем же лучше быть?</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Бабочкой?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Муравьем?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Воробьем?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Человеком?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Герои </a:t>
            </a:r>
            <a:r>
              <a:rPr lang="ru-RU" sz="2800" dirty="0" smtClean="0">
                <a:latin typeface="Times New Roman" pitchFamily="18" charset="0"/>
                <a:cs typeface="Times New Roman" pitchFamily="18" charset="0"/>
              </a:rPr>
              <a:t>этого мультика-сказки  </a:t>
            </a:r>
            <a:r>
              <a:rPr lang="ru-RU" sz="2800" dirty="0" smtClean="0">
                <a:latin typeface="Times New Roman" pitchFamily="18" charset="0"/>
                <a:cs typeface="Times New Roman" pitchFamily="18" charset="0"/>
              </a:rPr>
              <a:t>преодолеют </a:t>
            </a:r>
            <a:r>
              <a:rPr lang="ru-RU" sz="2800" dirty="0" smtClean="0">
                <a:latin typeface="Times New Roman" pitchFamily="18" charset="0"/>
                <a:cs typeface="Times New Roman" pitchFamily="18" charset="0"/>
              </a:rPr>
              <a:t>все </a:t>
            </a:r>
            <a:r>
              <a:rPr lang="ru-RU" sz="2800" dirty="0" smtClean="0">
                <a:latin typeface="Times New Roman" pitchFamily="18" charset="0"/>
                <a:cs typeface="Times New Roman" pitchFamily="18" charset="0"/>
              </a:rPr>
              <a:t>трудности </a:t>
            </a:r>
            <a:r>
              <a:rPr lang="ru-RU" sz="2800" dirty="0" smtClean="0">
                <a:latin typeface="Times New Roman" pitchFamily="18" charset="0"/>
                <a:cs typeface="Times New Roman" pitchFamily="18" charset="0"/>
              </a:rPr>
              <a:t>и сделают для</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себя выбор.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А </a:t>
            </a:r>
            <a:r>
              <a:rPr lang="ru-RU" sz="2800" dirty="0" smtClean="0">
                <a:latin typeface="Times New Roman" pitchFamily="18" charset="0"/>
                <a:cs typeface="Times New Roman" pitchFamily="18" charset="0"/>
              </a:rPr>
              <a:t>если вас заинтересуют</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приключения мальчишек,</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то о них тоже можно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прочесть в книжке.</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pic>
        <p:nvPicPr>
          <p:cNvPr id="7169" name="Picture 1" descr="D:\Desktop\кинотеатр на диване 3\Без названия (1).jpg"/>
          <p:cNvPicPr>
            <a:picLocks noChangeAspect="1" noChangeArrowheads="1"/>
          </p:cNvPicPr>
          <p:nvPr/>
        </p:nvPicPr>
        <p:blipFill>
          <a:blip r:embed="rId2" cstate="print"/>
          <a:srcRect/>
          <a:stretch>
            <a:fillRect/>
          </a:stretch>
        </p:blipFill>
        <p:spPr bwMode="auto">
          <a:xfrm>
            <a:off x="357158" y="285728"/>
            <a:ext cx="2071702" cy="3113213"/>
          </a:xfrm>
          <a:prstGeom prst="rect">
            <a:avLst/>
          </a:prstGeom>
          <a:noFill/>
        </p:spPr>
      </p:pic>
      <p:pic>
        <p:nvPicPr>
          <p:cNvPr id="7170" name="Picture 2" descr="D:\Desktop\кинотеатр на диване 3\Без названия (2).jpg"/>
          <p:cNvPicPr>
            <a:picLocks noChangeAspect="1" noChangeArrowheads="1"/>
          </p:cNvPicPr>
          <p:nvPr/>
        </p:nvPicPr>
        <p:blipFill>
          <a:blip r:embed="rId3" cstate="print"/>
          <a:srcRect/>
          <a:stretch>
            <a:fillRect/>
          </a:stretch>
        </p:blipFill>
        <p:spPr bwMode="auto">
          <a:xfrm>
            <a:off x="6500826" y="3071810"/>
            <a:ext cx="2347916" cy="314669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85728"/>
            <a:ext cx="8462744" cy="6081610"/>
          </a:xfrm>
        </p:spPr>
        <p:txBody>
          <a:bodyPr>
            <a:normAutofit fontScale="90000"/>
          </a:bodyPr>
          <a:lstStyle/>
          <a:p>
            <a:r>
              <a:rPr lang="ru-RU" sz="31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Как можно оставить без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внимания космические</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путешествия, особенно если они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связаны с тайнами, космическими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пиратами, а в кармане есть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шапка-невидимка, которая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помогает в самых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безвыходных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ситуациях.</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Об этом и других приключениях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девочки Алисы можно узнать, взяв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книжку «Девочка с земли»</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К. </a:t>
            </a:r>
            <a:r>
              <a:rPr lang="ru-RU" sz="3200" dirty="0" err="1" smtClean="0">
                <a:latin typeface="Times New Roman" pitchFamily="18" charset="0"/>
                <a:cs typeface="Times New Roman" pitchFamily="18" charset="0"/>
              </a:rPr>
              <a:t>Булычова</a:t>
            </a:r>
            <a:r>
              <a:rPr lang="ru-RU" sz="3200" dirty="0" smtClean="0">
                <a:latin typeface="Times New Roman" pitchFamily="18" charset="0"/>
                <a:cs typeface="Times New Roman" pitchFamily="18" charset="0"/>
              </a:rPr>
              <a:t>.</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t>
            </a:r>
            <a:br>
              <a:rPr lang="ru-RU" sz="3100" dirty="0" smtClean="0">
                <a:latin typeface="Times New Roman" pitchFamily="18" charset="0"/>
                <a:cs typeface="Times New Roman" pitchFamily="18" charset="0"/>
              </a:rPr>
            </a:br>
            <a:r>
              <a:rPr lang="ru-RU" dirty="0" smtClean="0"/>
              <a:t/>
            </a:r>
            <a:br>
              <a:rPr lang="ru-RU" dirty="0" smtClean="0"/>
            </a:br>
            <a:endParaRPr lang="ru-RU" dirty="0"/>
          </a:p>
        </p:txBody>
      </p:sp>
      <p:pic>
        <p:nvPicPr>
          <p:cNvPr id="6145" name="Picture 1" descr="D:\Desktop\кинотеатр на диване 3\images (3).jpg"/>
          <p:cNvPicPr>
            <a:picLocks noChangeAspect="1" noChangeArrowheads="1"/>
          </p:cNvPicPr>
          <p:nvPr/>
        </p:nvPicPr>
        <p:blipFill>
          <a:blip r:embed="rId2" cstate="print"/>
          <a:srcRect/>
          <a:stretch>
            <a:fillRect/>
          </a:stretch>
        </p:blipFill>
        <p:spPr bwMode="auto">
          <a:xfrm>
            <a:off x="6000760" y="500041"/>
            <a:ext cx="2495555" cy="3589863"/>
          </a:xfrm>
          <a:prstGeom prst="rect">
            <a:avLst/>
          </a:prstGeom>
          <a:noFill/>
        </p:spPr>
      </p:pic>
      <p:pic>
        <p:nvPicPr>
          <p:cNvPr id="6148" name="Picture 4" descr="D:\Desktop\кинотеатр на диване 3\images (9).jpg"/>
          <p:cNvPicPr>
            <a:picLocks noChangeAspect="1" noChangeArrowheads="1"/>
          </p:cNvPicPr>
          <p:nvPr/>
        </p:nvPicPr>
        <p:blipFill>
          <a:blip r:embed="rId3" cstate="print"/>
          <a:srcRect r="50184"/>
          <a:stretch>
            <a:fillRect/>
          </a:stretch>
        </p:blipFill>
        <p:spPr bwMode="auto">
          <a:xfrm>
            <a:off x="413601" y="3143248"/>
            <a:ext cx="2229573" cy="307183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00042"/>
            <a:ext cx="9144000" cy="6000792"/>
          </a:xfrm>
        </p:spPr>
        <p:txBody>
          <a:bodyPr>
            <a:normAutofit lnSpcReduction="10000"/>
          </a:bodyPr>
          <a:lstStyle/>
          <a:p>
            <a:pPr indent="342900">
              <a:spcBef>
                <a:spcPts val="0"/>
              </a:spcBef>
              <a:buNone/>
            </a:pPr>
            <a:r>
              <a:rPr lang="ru-RU" sz="2800" dirty="0" smtClean="0">
                <a:latin typeface="Times New Roman" pitchFamily="18" charset="0"/>
                <a:cs typeface="Times New Roman" pitchFamily="18" charset="0"/>
              </a:rPr>
              <a:t>      Сложная и порой очень трудная </a:t>
            </a:r>
          </a:p>
          <a:p>
            <a:pPr indent="342900">
              <a:spcBef>
                <a:spcPts val="0"/>
              </a:spcBef>
              <a:buNone/>
            </a:pPr>
            <a:r>
              <a:rPr lang="ru-RU" sz="2800" dirty="0" smtClean="0">
                <a:latin typeface="Times New Roman" pitchFamily="18" charset="0"/>
                <a:cs typeface="Times New Roman" pitchFamily="18" charset="0"/>
              </a:rPr>
              <a:t>      задача сохранить связь времен. </a:t>
            </a:r>
          </a:p>
          <a:p>
            <a:pPr indent="342900">
              <a:spcBef>
                <a:spcPts val="0"/>
              </a:spcBef>
              <a:buNone/>
            </a:pPr>
            <a:r>
              <a:rPr lang="ru-RU" sz="2800" dirty="0" smtClean="0">
                <a:latin typeface="Times New Roman" pitchFamily="18" charset="0"/>
                <a:cs typeface="Times New Roman" pitchFamily="18" charset="0"/>
              </a:rPr>
              <a:t>Именно это поможет сделать этот фильм. </a:t>
            </a:r>
          </a:p>
          <a:p>
            <a:pPr indent="342900">
              <a:spcBef>
                <a:spcPts val="0"/>
              </a:spcBef>
              <a:buNone/>
            </a:pPr>
            <a:r>
              <a:rPr lang="ru-RU" sz="2800" dirty="0" smtClean="0">
                <a:latin typeface="Times New Roman" pitchFamily="18" charset="0"/>
                <a:cs typeface="Times New Roman" pitchFamily="18" charset="0"/>
              </a:rPr>
              <a:t>Да, здесь нет современных спецэффектов. </a:t>
            </a:r>
          </a:p>
          <a:p>
            <a:pPr indent="342900">
              <a:spcBef>
                <a:spcPts val="0"/>
              </a:spcBef>
              <a:buNone/>
            </a:pPr>
            <a:r>
              <a:rPr lang="ru-RU" sz="2800" dirty="0" smtClean="0">
                <a:latin typeface="Times New Roman" pitchFamily="18" charset="0"/>
                <a:cs typeface="Times New Roman" pitchFamily="18" charset="0"/>
              </a:rPr>
              <a:t>Но у этого фильма другая задача.</a:t>
            </a:r>
          </a:p>
          <a:p>
            <a:pPr indent="342900">
              <a:spcBef>
                <a:spcPts val="0"/>
              </a:spcBef>
              <a:buNone/>
            </a:pPr>
            <a:r>
              <a:rPr lang="ru-RU" sz="2800" dirty="0" smtClean="0">
                <a:latin typeface="Times New Roman" pitchFamily="18" charset="0"/>
                <a:cs typeface="Times New Roman" pitchFamily="18" charset="0"/>
              </a:rPr>
              <a:t>                    Для бабушек и дедушек – это</a:t>
            </a:r>
          </a:p>
          <a:p>
            <a:pPr indent="342900">
              <a:spcBef>
                <a:spcPts val="0"/>
              </a:spcBef>
              <a:buNone/>
            </a:pPr>
            <a:r>
              <a:rPr lang="ru-RU" sz="2800" dirty="0" smtClean="0">
                <a:latin typeface="Times New Roman" pitchFamily="18" charset="0"/>
                <a:cs typeface="Times New Roman" pitchFamily="18" charset="0"/>
              </a:rPr>
              <a:t>                    путешествие в детство.</a:t>
            </a:r>
          </a:p>
          <a:p>
            <a:pPr indent="342900">
              <a:spcBef>
                <a:spcPts val="0"/>
              </a:spcBef>
              <a:buNone/>
            </a:pPr>
            <a:r>
              <a:rPr lang="ru-RU" sz="2800" dirty="0" smtClean="0">
                <a:latin typeface="Times New Roman" pitchFamily="18" charset="0"/>
                <a:cs typeface="Times New Roman" pitchFamily="18" charset="0"/>
              </a:rPr>
              <a:t>                    Для детей – путешествие в историю.</a:t>
            </a:r>
          </a:p>
          <a:p>
            <a:pPr indent="342900">
              <a:spcBef>
                <a:spcPts val="0"/>
              </a:spcBef>
              <a:buNone/>
            </a:pPr>
            <a:r>
              <a:rPr lang="ru-RU" sz="2800" dirty="0" smtClean="0">
                <a:latin typeface="Times New Roman" pitchFamily="18" charset="0"/>
                <a:cs typeface="Times New Roman" pitchFamily="18" charset="0"/>
              </a:rPr>
              <a:t>                    Для Вас, родители – почувствовать себя       </a:t>
            </a:r>
          </a:p>
          <a:p>
            <a:pPr indent="342900">
              <a:spcBef>
                <a:spcPts val="0"/>
              </a:spcBef>
              <a:buNone/>
            </a:pPr>
            <a:r>
              <a:rPr lang="ru-RU" sz="2800" dirty="0" smtClean="0">
                <a:latin typeface="Times New Roman" pitchFamily="18" charset="0"/>
                <a:cs typeface="Times New Roman" pitchFamily="18" charset="0"/>
              </a:rPr>
              <a:t>                    хранителями времени и семейных                    </a:t>
            </a:r>
          </a:p>
          <a:p>
            <a:pPr indent="342900">
              <a:spcBef>
                <a:spcPts val="0"/>
              </a:spcBef>
              <a:buNone/>
            </a:pPr>
            <a:r>
              <a:rPr lang="ru-RU" sz="2800" dirty="0" smtClean="0">
                <a:latin typeface="Times New Roman" pitchFamily="18" charset="0"/>
                <a:cs typeface="Times New Roman" pitchFamily="18" charset="0"/>
              </a:rPr>
              <a:t>                    традиций. Ведь если убрать из сказки все </a:t>
            </a:r>
          </a:p>
          <a:p>
            <a:pPr indent="342900">
              <a:spcBef>
                <a:spcPts val="0"/>
              </a:spcBef>
              <a:buNone/>
            </a:pPr>
            <a:r>
              <a:rPr lang="ru-RU" sz="2800" dirty="0" smtClean="0">
                <a:latin typeface="Times New Roman" pitchFamily="18" charset="0"/>
                <a:cs typeface="Times New Roman" pitchFamily="18" charset="0"/>
              </a:rPr>
              <a:t>                    волшебство, то можно увидеть простую историю о том, как находят общий язык разные поколения: дедушка и внук.  И эту историю тоже можно найти на книжной полке.</a:t>
            </a:r>
            <a:endParaRPr lang="ru-RU" sz="2800" dirty="0">
              <a:latin typeface="Times New Roman" pitchFamily="18" charset="0"/>
              <a:cs typeface="Times New Roman" pitchFamily="18" charset="0"/>
            </a:endParaRPr>
          </a:p>
        </p:txBody>
      </p:sp>
      <p:pic>
        <p:nvPicPr>
          <p:cNvPr id="1026" name="Picture 2" descr="D:\Desktop\удаленный псих\кинотеатр на диване 3\Без названия (7).jpg"/>
          <p:cNvPicPr>
            <a:picLocks noChangeAspect="1" noChangeArrowheads="1"/>
          </p:cNvPicPr>
          <p:nvPr/>
        </p:nvPicPr>
        <p:blipFill>
          <a:blip r:embed="rId2" cstate="print"/>
          <a:srcRect/>
          <a:stretch>
            <a:fillRect/>
          </a:stretch>
        </p:blipFill>
        <p:spPr bwMode="auto">
          <a:xfrm>
            <a:off x="7143768" y="357166"/>
            <a:ext cx="1724025" cy="2647950"/>
          </a:xfrm>
          <a:prstGeom prst="rect">
            <a:avLst/>
          </a:prstGeom>
          <a:noFill/>
        </p:spPr>
      </p:pic>
      <p:pic>
        <p:nvPicPr>
          <p:cNvPr id="1027" name="Picture 3" descr="D:\Desktop\удаленный псих\кинотеатр на диване 3\images.jpg"/>
          <p:cNvPicPr>
            <a:picLocks noChangeAspect="1" noChangeArrowheads="1"/>
          </p:cNvPicPr>
          <p:nvPr/>
        </p:nvPicPr>
        <p:blipFill>
          <a:blip r:embed="rId3" cstate="print"/>
          <a:srcRect/>
          <a:stretch>
            <a:fillRect/>
          </a:stretch>
        </p:blipFill>
        <p:spPr bwMode="auto">
          <a:xfrm>
            <a:off x="500034" y="2428868"/>
            <a:ext cx="1888004" cy="278608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5" y="357166"/>
            <a:ext cx="8358245" cy="5857916"/>
          </a:xfrm>
        </p:spPr>
        <p:txBody>
          <a:bodyPr>
            <a:normAutofit fontScale="90000"/>
          </a:bodyPr>
          <a:lstStyle/>
          <a:p>
            <a:pPr algn="just"/>
            <a:r>
              <a:rPr lang="ru-RU" sz="3000" dirty="0" smtClean="0">
                <a:latin typeface="Times New Roman" pitchFamily="18" charset="0"/>
                <a:cs typeface="Times New Roman" pitchFamily="18" charset="0"/>
              </a:rPr>
              <a:t>          Проходит время меняя день за днем, неделя     </a:t>
            </a:r>
            <a:br>
              <a:rPr lang="ru-RU" sz="3000" dirty="0" smtClean="0">
                <a:latin typeface="Times New Roman" pitchFamily="18" charset="0"/>
                <a:cs typeface="Times New Roman" pitchFamily="18" charset="0"/>
              </a:rPr>
            </a:br>
            <a:r>
              <a:rPr lang="ru-RU" sz="3000" dirty="0" smtClean="0">
                <a:latin typeface="Times New Roman" pitchFamily="18" charset="0"/>
                <a:cs typeface="Times New Roman" pitchFamily="18" charset="0"/>
              </a:rPr>
              <a:t>        за неделей, год за годом…..</a:t>
            </a:r>
            <a:br>
              <a:rPr lang="ru-RU" sz="3000" dirty="0" smtClean="0">
                <a:latin typeface="Times New Roman" pitchFamily="18" charset="0"/>
                <a:cs typeface="Times New Roman" pitchFamily="18" charset="0"/>
              </a:rPr>
            </a:br>
            <a:r>
              <a:rPr lang="ru-RU" sz="3000" dirty="0" smtClean="0">
                <a:latin typeface="Times New Roman" pitchFamily="18" charset="0"/>
                <a:cs typeface="Times New Roman" pitchFamily="18" charset="0"/>
              </a:rPr>
              <a:t>Меняя облик городов, название стран, лица людей.</a:t>
            </a:r>
            <a:br>
              <a:rPr lang="ru-RU" sz="3000" dirty="0" smtClean="0">
                <a:latin typeface="Times New Roman" pitchFamily="18" charset="0"/>
                <a:cs typeface="Times New Roman" pitchFamily="18" charset="0"/>
              </a:rPr>
            </a:br>
            <a:r>
              <a:rPr lang="ru-RU" sz="3000" dirty="0" smtClean="0">
                <a:latin typeface="Times New Roman" pitchFamily="18" charset="0"/>
                <a:cs typeface="Times New Roman" pitchFamily="18" charset="0"/>
              </a:rPr>
              <a:t>        На смену устаревшим вещам приходят новые технологии, раскрашивая мир новыми красками.</a:t>
            </a:r>
            <a:br>
              <a:rPr lang="ru-RU" sz="3000" dirty="0" smtClean="0">
                <a:latin typeface="Times New Roman" pitchFamily="18" charset="0"/>
                <a:cs typeface="Times New Roman" pitchFamily="18" charset="0"/>
              </a:rPr>
            </a:br>
            <a:r>
              <a:rPr lang="ru-RU" sz="3000" dirty="0" smtClean="0">
                <a:latin typeface="Times New Roman" pitchFamily="18" charset="0"/>
                <a:cs typeface="Times New Roman" pitchFamily="18" charset="0"/>
              </a:rPr>
              <a:t>Неизменными остаются общечеловеческие ценности (те, которые нельзя купить за деньги): дружба, радость общения, родные люди, поддержка, взаимовыручка.</a:t>
            </a:r>
            <a:br>
              <a:rPr lang="ru-RU" sz="3000" dirty="0" smtClean="0">
                <a:latin typeface="Times New Roman" pitchFamily="18" charset="0"/>
                <a:cs typeface="Times New Roman" pitchFamily="18" charset="0"/>
              </a:rPr>
            </a:br>
            <a:r>
              <a:rPr lang="ru-RU" sz="3000" dirty="0" smtClean="0">
                <a:latin typeface="Times New Roman" pitchFamily="18" charset="0"/>
                <a:cs typeface="Times New Roman" pitchFamily="18" charset="0"/>
              </a:rPr>
              <a:t>Все то, что так необходимо сегодня!</a:t>
            </a:r>
            <a:br>
              <a:rPr lang="ru-RU" sz="3000" dirty="0" smtClean="0">
                <a:latin typeface="Times New Roman" pitchFamily="18" charset="0"/>
                <a:cs typeface="Times New Roman" pitchFamily="18" charset="0"/>
              </a:rPr>
            </a:br>
            <a:r>
              <a:rPr lang="ru-RU" sz="3000" dirty="0" smtClean="0">
                <a:latin typeface="Times New Roman" pitchFamily="18" charset="0"/>
                <a:cs typeface="Times New Roman" pitchFamily="18" charset="0"/>
              </a:rPr>
              <a:t>А чтобы понять это вовсе не нужны цифровые технологии. Достаточно посмотреть старое кино.</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700808"/>
            <a:ext cx="8229600" cy="1797040"/>
          </a:xfrm>
        </p:spPr>
        <p:txBody>
          <a:bodyPr>
            <a:normAutofit/>
          </a:bodyPr>
          <a:lstStyle/>
          <a:p>
            <a:pPr algn="ctr"/>
            <a:r>
              <a:rPr lang="ru-RU" dirty="0" smtClean="0"/>
              <a:t>Приятного просмотра!</a:t>
            </a:r>
            <a:endParaRPr lang="ru-RU" dirty="0"/>
          </a:p>
        </p:txBody>
      </p:sp>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331</TotalTime>
  <Words>245</Words>
  <Application>Microsoft Office PowerPoint</Application>
  <PresentationFormat>Экран (4:3)</PresentationFormat>
  <Paragraphs>36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Легкий дым</vt:lpstr>
      <vt:lpstr>Домашний кинотеатр.  Фильмы для семейного просмотра.</vt:lpstr>
      <vt:lpstr>Слайд 2</vt:lpstr>
      <vt:lpstr>Слайд 3</vt:lpstr>
      <vt:lpstr>                                     Главного героя этой истории                                    тоже представлять не надо. Вы с                              ним                             знакомы –                           это Вовка.                              О чём эта                            история?                                                       О том, как порой трудно решиться на                                                                     первый              ответственный шаг.                                Понравился мультфильм, тогда можно                                                               посмотреть иллюстрации в книжке с                              таким же названием или почитать ее                                                                                          перед сном.                               </vt:lpstr>
      <vt:lpstr>      Так кем же лучше быть? Бабочкой?           Муравьем?                         Воробьем?                                        Человеком?       Герои этого мультика-сказки  преодолеют все трудности и сделают для себя выбор.     А если вас заинтересуют приключения мальчишек, то о них тоже можно  прочесть в книжке. </vt:lpstr>
      <vt:lpstr>         Как можно оставить без               внимания космические  путешествия, особенно если они  связаны с тайнами, космическими  пиратами, а в кармане есть  шапка-невидимка, которая                           помогает в самых                           безвыходных                           ситуациях.                           Об этом и других приключениях                           девочки Алисы можно узнать, взяв                            книжку «Девочка с земли»                         К. Булычова.     </vt:lpstr>
      <vt:lpstr>Слайд 7</vt:lpstr>
      <vt:lpstr>          Проходит время меняя день за днем, неделя              за неделей, год за годом….. Меняя облик городов, название стран, лица людей.         На смену устаревшим вещам приходят новые технологии, раскрашивая мир новыми красками. Неизменными остаются общечеловеческие ценности (те, которые нельзя купить за деньги): дружба, радость общения, родные люди, поддержка, взаимовыручка. Все то, что так необходимо сегодня! А чтобы понять это вовсе не нужны цифровые технологии. Достаточно посмотреть старое кино.</vt:lpstr>
      <vt:lpstr>Приятного просмотра!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Домашний кинотеатр.  Фильмы для семейного просмотра.</dc:title>
  <dc:creator>Админ</dc:creator>
  <cp:lastModifiedBy>Николай</cp:lastModifiedBy>
  <cp:revision>39</cp:revision>
  <dcterms:created xsi:type="dcterms:W3CDTF">2020-04-09T11:17:45Z</dcterms:created>
  <dcterms:modified xsi:type="dcterms:W3CDTF">2020-04-24T05:01:55Z</dcterms:modified>
</cp:coreProperties>
</file>