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"/>
  </p:notesMasterIdLst>
  <p:sldIdLst>
    <p:sldId id="256" r:id="rId2"/>
    <p:sldId id="261" r:id="rId3"/>
    <p:sldId id="263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007\Desktop\2020-2021\&#1057;&#1054;&#1042;&#1045;&#1065;&#1040;&#1053;&#1048;&#1045;%20&#1055;&#1056;&#1048;%20&#1044;&#1048;&#1056;&#1045;&#1050;&#1058;&#1054;&#1056;&#1045;%20&#1048;&#1051;&#1068;&#1048;&#1053;&#1040;\&#1051;&#1080;&#1089;&#1090;%20Microsoft%20Office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007\Desktop\2020-2021\&#1057;&#1054;&#1042;&#1045;&#1065;&#1040;&#1053;&#1048;&#1045;%20&#1055;&#1056;&#1048;%20&#1044;&#1048;&#1056;&#1045;&#1050;&#1058;&#1054;&#1056;&#1045;%20&#1048;&#1051;&#1068;&#1048;&#1053;&#1040;\&#1051;&#1080;&#1089;&#1090;%20Microsoft%20Office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Трудоустройство выпускников 2020г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3.0740913046698518E-2"/>
          <c:y val="0.20801519277134745"/>
          <c:w val="1"/>
          <c:h val="0.45029454651501871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Лист1!$B$6:$B$10</c:f>
              <c:strCache>
                <c:ptCount val="5"/>
                <c:pt idx="0">
                  <c:v>Количество выпускниов </c:v>
                </c:pt>
                <c:pt idx="1">
                  <c:v>Обучаются в колледже  </c:v>
                </c:pt>
                <c:pt idx="2">
                  <c:v>Пошли в 10 класс</c:v>
                </c:pt>
                <c:pt idx="3">
                  <c:v>Работают </c:v>
                </c:pt>
                <c:pt idx="4">
                  <c:v>дома </c:v>
                </c:pt>
              </c:strCache>
            </c:strRef>
          </c:cat>
          <c:val>
            <c:numRef>
              <c:f>Лист1!$C$6:$C$10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0-D415-441C-AD89-1FE0CCD4A455}"/>
            </c:ext>
          </c:extLst>
        </c:ser>
        <c:ser>
          <c:idx val="1"/>
          <c:order val="1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Лист1!$B$6:$B$10</c:f>
              <c:strCache>
                <c:ptCount val="5"/>
                <c:pt idx="0">
                  <c:v>Количество выпускниов </c:v>
                </c:pt>
                <c:pt idx="1">
                  <c:v>Обучаются в колледже  </c:v>
                </c:pt>
                <c:pt idx="2">
                  <c:v>Пошли в 10 класс</c:v>
                </c:pt>
                <c:pt idx="3">
                  <c:v>Работают </c:v>
                </c:pt>
                <c:pt idx="4">
                  <c:v>дома </c:v>
                </c:pt>
              </c:strCache>
            </c:strRef>
          </c:cat>
          <c:val>
            <c:numRef>
              <c:f>Лист1!$D$6:$D$10</c:f>
              <c:numCache>
                <c:formatCode>General</c:formatCode>
                <c:ptCount val="5"/>
                <c:pt idx="0">
                  <c:v>24</c:v>
                </c:pt>
                <c:pt idx="1">
                  <c:v>12</c:v>
                </c:pt>
                <c:pt idx="2">
                  <c:v>8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15-441C-AD89-1FE0CCD4A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219008"/>
        <c:axId val="40220544"/>
      </c:barChart>
      <c:catAx>
        <c:axId val="40219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0220544"/>
        <c:crosses val="autoZero"/>
        <c:auto val="1"/>
        <c:lblAlgn val="ctr"/>
        <c:lblOffset val="100"/>
        <c:noMultiLvlLbl val="0"/>
      </c:catAx>
      <c:valAx>
        <c:axId val="40220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21900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400"/>
              <a:t>Мониторинг</a:t>
            </a:r>
            <a:r>
              <a:rPr lang="ru-RU" sz="1400" baseline="0"/>
              <a:t> трудоустройства за 3 года</a:t>
            </a:r>
            <a:endParaRPr lang="ru-RU" sz="14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Лист1!$B$17</c:f>
              <c:strCache>
                <c:ptCount val="1"/>
                <c:pt idx="0">
                  <c:v>Количество выпускников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Лист1!$C$16:$E$16</c:f>
              <c:strCache>
                <c:ptCount val="3"/>
                <c:pt idx="0">
                  <c:v>2017-2018</c:v>
                </c:pt>
                <c:pt idx="1">
                  <c:v>2018-2019</c:v>
                </c:pt>
                <c:pt idx="2">
                  <c:v>2019-2020у.г.</c:v>
                </c:pt>
              </c:strCache>
            </c:strRef>
          </c:cat>
          <c:val>
            <c:numRef>
              <c:f>Лист1!$C$17:$E$17</c:f>
              <c:numCache>
                <c:formatCode>General</c:formatCode>
                <c:ptCount val="3"/>
                <c:pt idx="0">
                  <c:v>22</c:v>
                </c:pt>
                <c:pt idx="1">
                  <c:v>27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44-4EFD-BB07-C17829A03422}"/>
            </c:ext>
          </c:extLst>
        </c:ser>
        <c:ser>
          <c:idx val="1"/>
          <c:order val="1"/>
          <c:tx>
            <c:strRef>
              <c:f>Лист1!$B$18</c:f>
              <c:strCache>
                <c:ptCount val="1"/>
                <c:pt idx="0">
                  <c:v>Обучаются в колледже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Лист1!$C$16:$E$16</c:f>
              <c:strCache>
                <c:ptCount val="3"/>
                <c:pt idx="0">
                  <c:v>2017-2018</c:v>
                </c:pt>
                <c:pt idx="1">
                  <c:v>2018-2019</c:v>
                </c:pt>
                <c:pt idx="2">
                  <c:v>2019-2020у.г.</c:v>
                </c:pt>
              </c:strCache>
            </c:strRef>
          </c:cat>
          <c:val>
            <c:numRef>
              <c:f>Лист1!$C$18:$E$18</c:f>
              <c:numCache>
                <c:formatCode>General</c:formatCode>
                <c:ptCount val="3"/>
                <c:pt idx="0">
                  <c:v>0</c:v>
                </c:pt>
                <c:pt idx="1">
                  <c:v>15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44-4EFD-BB07-C17829A03422}"/>
            </c:ext>
          </c:extLst>
        </c:ser>
        <c:ser>
          <c:idx val="2"/>
          <c:order val="2"/>
          <c:tx>
            <c:strRef>
              <c:f>Лист1!$B$19</c:f>
              <c:strCache>
                <c:ptCount val="1"/>
                <c:pt idx="0">
                  <c:v>Пошли в 10 класс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Лист1!$C$16:$E$16</c:f>
              <c:strCache>
                <c:ptCount val="3"/>
                <c:pt idx="0">
                  <c:v>2017-2018</c:v>
                </c:pt>
                <c:pt idx="1">
                  <c:v>2018-2019</c:v>
                </c:pt>
                <c:pt idx="2">
                  <c:v>2019-2020у.г.</c:v>
                </c:pt>
              </c:strCache>
            </c:strRef>
          </c:cat>
          <c:val>
            <c:numRef>
              <c:f>Лист1!$C$19:$E$19</c:f>
              <c:numCache>
                <c:formatCode>General</c:formatCode>
                <c:ptCount val="3"/>
                <c:pt idx="0">
                  <c:v>14</c:v>
                </c:pt>
                <c:pt idx="1">
                  <c:v>7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44-4EFD-BB07-C17829A0342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2306560"/>
        <c:axId val="42316544"/>
      </c:barChart>
      <c:catAx>
        <c:axId val="423065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2316544"/>
        <c:crosses val="autoZero"/>
        <c:auto val="1"/>
        <c:lblAlgn val="ctr"/>
        <c:lblOffset val="100"/>
        <c:noMultiLvlLbl val="0"/>
      </c:catAx>
      <c:valAx>
        <c:axId val="423165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4230656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E1F26-8B92-4FDB-852D-9438B11542D6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4635C-86BC-45F4-92BD-1613B0E214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034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4635C-86BC-45F4-92BD-1613B0E214D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576063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КГУ «СШИ №9» УОКО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060848"/>
            <a:ext cx="7272808" cy="1008112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Трудоустройство выпускников  за 2019-2020 учебный год </a:t>
            </a:r>
          </a:p>
        </p:txBody>
      </p:sp>
      <p:pic>
        <p:nvPicPr>
          <p:cNvPr id="6146" name="Picture 2" descr="https://go.imgsmail.ru/imgpreview?key=1388f3720f089bec&amp;mb=imgdb_preview_ex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068960"/>
            <a:ext cx="2935213" cy="2431157"/>
          </a:xfrm>
          <a:prstGeom prst="rect">
            <a:avLst/>
          </a:prstGeom>
          <a:noFill/>
        </p:spPr>
      </p:pic>
      <p:pic>
        <p:nvPicPr>
          <p:cNvPr id="6148" name="Picture 4" descr="http://vrn-sch60.edusite.ru/images/dozhit-do-vesny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5301208"/>
            <a:ext cx="3364805" cy="11718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По итогам летнего трудоустройства можно сделать вывод:</a:t>
            </a:r>
            <a:br>
              <a:rPr lang="ru-RU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в 2019-2020 учебном году в школе – интернате было 24 выпускника.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137322"/>
              </p:ext>
            </p:extLst>
          </p:nvPr>
        </p:nvGraphicFramePr>
        <p:xfrm>
          <a:off x="179512" y="908721"/>
          <a:ext cx="8784975" cy="2592288"/>
        </p:xfrm>
        <a:graphic>
          <a:graphicData uri="http://schemas.openxmlformats.org/drawingml/2006/table">
            <a:tbl>
              <a:tblPr/>
              <a:tblGrid>
                <a:gridCol w="488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18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59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8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31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592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№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Calibri"/>
                        </a:rPr>
                        <a:t>п</a:t>
                      </a: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/</a:t>
                      </a:r>
                      <a:r>
                        <a:rPr lang="ru-RU" sz="1800" b="1" dirty="0" err="1">
                          <a:latin typeface="Times New Roman"/>
                          <a:ea typeface="Calibri"/>
                        </a:rPr>
                        <a:t>п</a:t>
                      </a:r>
                      <a:endParaRPr lang="ru-RU" sz="1800" b="1" dirty="0">
                        <a:latin typeface="Times New Roman"/>
                        <a:ea typeface="Calibri"/>
                      </a:endParaRP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Классы 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Количество детей в классе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Обучаются в колледже  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Пошли в 10 класс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Работают 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Дома 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2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1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9А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</a:rPr>
                        <a:t>7</a:t>
                      </a:r>
                      <a:endParaRPr lang="ru-RU" sz="1800" b="1" dirty="0">
                        <a:latin typeface="Times New Roman"/>
                        <a:ea typeface="Calibri"/>
                      </a:endParaRP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2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4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Calibri"/>
                      </a:endParaRP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7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2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9Б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10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6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4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7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10А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7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4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346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</a:rPr>
                        <a:t>Всего 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</a:rPr>
                        <a:t>24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12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8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3</a:t>
                      </a:r>
                      <a:endParaRPr lang="ru-RU" sz="1100" b="1" dirty="0">
                        <a:latin typeface="Times New Roman"/>
                        <a:ea typeface="Calibri"/>
                      </a:endParaRP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1 </a:t>
                      </a:r>
                      <a:endParaRPr lang="ru-RU" sz="1100" b="1" dirty="0">
                        <a:latin typeface="Times New Roman"/>
                        <a:ea typeface="Calibri"/>
                      </a:endParaRP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251520" y="3645024"/>
          <a:ext cx="8640960" cy="2564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Мониторинг трудоустройства выпускников за 3 года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048478"/>
              </p:ext>
            </p:extLst>
          </p:nvPr>
        </p:nvGraphicFramePr>
        <p:xfrm>
          <a:off x="323529" y="980728"/>
          <a:ext cx="8352926" cy="2232247"/>
        </p:xfrm>
        <a:graphic>
          <a:graphicData uri="http://schemas.openxmlformats.org/drawingml/2006/table">
            <a:tbl>
              <a:tblPr/>
              <a:tblGrid>
                <a:gridCol w="2087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1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2017-2018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2018-2019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2019-2020у.г.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Количество выпускников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Обучаются в колледже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Calibri"/>
                          <a:cs typeface="Times New Roman"/>
                        </a:rPr>
                        <a:t>2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Пошли в 10 класс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Работают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2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Дома по состоянию здоровья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28" marR="616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395536" y="3501008"/>
          <a:ext cx="820891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132</Words>
  <Application>Microsoft Office PowerPoint</Application>
  <PresentationFormat>Экран (4:3)</PresentationFormat>
  <Paragraphs>65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КГУ «СШИ №9» УОКО</vt:lpstr>
      <vt:lpstr>По итогам летнего трудоустройства можно сделать вывод:  в 2019-2020 учебном году в школе – интернате было 24 выпускника.  </vt:lpstr>
      <vt:lpstr>Мониторинг трудоустройства выпускников за 3 года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КГУ «СШИ №9» УОКО</dc:title>
  <dc:creator>B007</dc:creator>
  <cp:lastModifiedBy>9</cp:lastModifiedBy>
  <cp:revision>7</cp:revision>
  <dcterms:created xsi:type="dcterms:W3CDTF">2020-09-12T16:33:24Z</dcterms:created>
  <dcterms:modified xsi:type="dcterms:W3CDTF">2025-09-10T05:28:38Z</dcterms:modified>
</cp:coreProperties>
</file>