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76" r:id="rId6"/>
    <p:sldId id="261" r:id="rId7"/>
    <p:sldId id="262" r:id="rId8"/>
    <p:sldId id="263" r:id="rId9"/>
    <p:sldId id="264" r:id="rId10"/>
    <p:sldId id="274" r:id="rId11"/>
    <p:sldId id="275" r:id="rId1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EEAF8"/>
    <a:srgbClr val="5154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04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8804B-F35D-482E-B83B-D611D2CB7FCD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F82244-E881-4F27-8F06-82D091A7B7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877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3B2857-CDB9-480B-8930-0D3A1AAC556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008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0680"/>
            <a:ext cx="10972080" cy="1250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49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E5B65C2-71F5-4314-8DF9-48866DC17BA9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E5B076-5B4D-46EA-B812-FBCF14394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672" y="1821133"/>
            <a:ext cx="1129364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>
                <a:solidFill>
                  <a:srgbClr val="0070C0"/>
                </a:solidFill>
                <a:ea typeface="Ebrima" panose="02000000000000000000" pitchFamily="2" charset="0"/>
                <a:cs typeface="Ebrima" panose="02000000000000000000" pitchFamily="2" charset="0"/>
              </a:rPr>
              <a:t>Как помочь ребенку </a:t>
            </a:r>
          </a:p>
          <a:p>
            <a:pPr algn="ctr"/>
            <a:r>
              <a:rPr lang="ru-RU" sz="4000" b="1" dirty="0">
                <a:solidFill>
                  <a:srgbClr val="0070C0"/>
                </a:solidFill>
                <a:ea typeface="Ebrima" panose="02000000000000000000" pitchFamily="2" charset="0"/>
                <a:cs typeface="Ebrima" panose="02000000000000000000" pitchFamily="2" charset="0"/>
              </a:rPr>
              <a:t>при дистанционном обучении?</a:t>
            </a:r>
          </a:p>
          <a:p>
            <a:pPr algn="ctr">
              <a:lnSpc>
                <a:spcPct val="100000"/>
              </a:lnSpc>
            </a:pPr>
            <a:endParaRPr lang="ru-RU" b="1" dirty="0">
              <a:solidFill>
                <a:srgbClr val="0070C0"/>
              </a:solidFill>
            </a:endParaRPr>
          </a:p>
          <a:p>
            <a:pPr algn="ctr">
              <a:lnSpc>
                <a:spcPct val="100000"/>
              </a:lnSpc>
            </a:pPr>
            <a:endParaRPr lang="ru-RU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kk-KZ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1000" b="1" strike="noStrike" spc="-1" dirty="0">
              <a:solidFill>
                <a:srgbClr val="002060"/>
              </a:solidFill>
              <a:latin typeface="Times New Roman"/>
              <a:ea typeface="Arial"/>
            </a:endParaRPr>
          </a:p>
          <a:p>
            <a:pPr algn="ctr">
              <a:lnSpc>
                <a:spcPct val="100000"/>
              </a:lnSpc>
            </a:pPr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909" y="4422991"/>
            <a:ext cx="23622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4836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6001102-8EB9-473C-B0E6-DCD14C3BFC67}"/>
              </a:ext>
            </a:extLst>
          </p:cNvPr>
          <p:cNvSpPr txBox="1"/>
          <p:nvPr/>
        </p:nvSpPr>
        <p:spPr>
          <a:xfrm>
            <a:off x="170807" y="1107755"/>
            <a:ext cx="117796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Будьте в курсе того, чем занимаются ваши дети в Интернете. Попросите их научить вас пользоваться приложениями, которыми вы не пользовались ранее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Научите открывать полезные сайты, познавательные ресурсы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Задавайте вопросы, что интересного узнал после знакомства с информацией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Помогите своим детям понять, что они не должны размещать в Сети информацию о себе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ваш ребенок получает спам (нежелательную электронную почту), напомните ему, чтобы он не верил написанному в таких письмах и ни в коем случае не отвечал на них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Объясните детям, что нельзя открывать файлы, присланные незнакомыми людьми. Эти файлы могут содержать вирусы или фото- видеоматериалы непристойного или агрессивного содержания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Объясните, что некоторые люди в Интернете могут говорить неправду и быть не теми, за кого себя выдают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 общайтесь со своими детьми, рассказывайте, советуйте, как правильно поступать и реагировать на действия других людей в Интернете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Научите своих детей правильно реагировать, если их кто-то обидел в Сети или они получили/натолкнулись на агрессивный контент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Убедитесь, что на компьютере, которым пользуются ваши дети, установлены и правильно настроены средства фильтрации по возрасту</a:t>
            </a:r>
          </a:p>
          <a:p>
            <a:endParaRPr lang="ru-RU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1911926" y="148081"/>
            <a:ext cx="8312729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i="1" dirty="0" smtClean="0">
                <a:solidFill>
                  <a:schemeClr val="tx2"/>
                </a:solidFill>
              </a:rPr>
              <a:t>Рекомендации  для  </a:t>
            </a:r>
            <a:r>
              <a:rPr lang="ru-RU" sz="2600" b="1" i="1" dirty="0">
                <a:solidFill>
                  <a:schemeClr val="tx2"/>
                </a:solidFill>
              </a:rPr>
              <a:t>родителей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232359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9B639A6-6CDB-4A0F-98A1-CF5BA04DAEB3}"/>
              </a:ext>
            </a:extLst>
          </p:cNvPr>
          <p:cNvSpPr txBox="1"/>
          <p:nvPr/>
        </p:nvSpPr>
        <p:spPr>
          <a:xfrm>
            <a:off x="245299" y="1390373"/>
            <a:ext cx="11701401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Поместите компьютер на видном месте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Ограничьте время для игр  в Интернете во внеурочное время (15–30 минут в день)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Интересуйтесь историей посещения Интернета вашим ребенком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Говорите с ребенком о том, что он видит и делает в компьютере или мобильном устройстве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Предлагайте детям проводить время у компьютера с толком и осваивать конкретные умения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Показывайте пример. Дети в большой мере копируют поведение своих родителей </a:t>
            </a:r>
          </a:p>
        </p:txBody>
      </p:sp>
      <p:sp>
        <p:nvSpPr>
          <p:cNvPr id="8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0" y="251180"/>
            <a:ext cx="12192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i="1" dirty="0">
                <a:solidFill>
                  <a:schemeClr val="tx2"/>
                </a:solidFill>
              </a:rPr>
              <a:t>Контроль работы детей в сети Интернет</a:t>
            </a:r>
          </a:p>
        </p:txBody>
      </p:sp>
    </p:spTree>
    <p:extLst>
      <p:ext uri="{BB962C8B-B14F-4D97-AF65-F5344CB8AC3E}">
        <p14:creationId xmlns:p14="http://schemas.microsoft.com/office/powerpoint/2010/main" xmlns="" val="274233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4963" y="1658450"/>
            <a:ext cx="1129364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Дата проведения:</a:t>
            </a: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сентября 2020 года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Цель родительского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ru-RU" sz="2400" b="1" dirty="0">
                <a:solidFill>
                  <a:schemeClr val="accent2"/>
                </a:solidFill>
              </a:rPr>
              <a:t>собрания:</a:t>
            </a:r>
          </a:p>
          <a:p>
            <a:pPr algn="just"/>
            <a:endParaRPr lang="kk-KZ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</a:t>
            </a:r>
            <a:r>
              <a:rPr lang="ru-RU" sz="2400" dirty="0">
                <a:solidFill>
                  <a:srgbClr val="0070C0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(законных представителей детей) об особенностях обучения детей в дистанционном формате</a:t>
            </a: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rgbClr val="0070C0"/>
                </a:solidFill>
              </a:rPr>
              <a:t>	</a:t>
            </a:r>
            <a:endParaRPr lang="ru-RU" sz="40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z="2400" b="1" dirty="0">
                <a:solidFill>
                  <a:srgbClr val="0070C0"/>
                </a:solidFill>
              </a:rPr>
              <a:t>2020 год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963" y="4657862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6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8173" y="1092708"/>
            <a:ext cx="1129364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ШАГ № 1: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Попробуйте убедить ребенка в том, что система принуждения отходит в прошлое. Каждый человек в современном мире понимает ту меру ответственности за свою жизнь, которую она несет. Никто не поможет тебе стать образованным и успешным человеком, если ты сам не захочешь и не научишься этому. Дистанционное образование дает уникальный шанс доказать самому себе, чего ты стоишь. </a:t>
            </a:r>
          </a:p>
          <a:p>
            <a:pPr algn="just"/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Внимание!</a:t>
            </a:r>
            <a:r>
              <a:rPr lang="ru-RU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Главная цель родителей - помочь ребенку понять ответственность и создать максимально комфортные условия для того, чтобы он смог овладеть навыками дистанционного обучения.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27529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383" y="887708"/>
            <a:ext cx="1129364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ШАГ № 2: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Подготовьтесь к дистанционному обучению технически, проверьте компьютер, доступ к сети, микрофон</a:t>
            </a:r>
          </a:p>
          <a:p>
            <a:pPr indent="-342900" algn="just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Ознакомьтесь с особенностями платформы, выбранной школой </a:t>
            </a:r>
          </a:p>
          <a:p>
            <a:pPr indent="-342900" algn="just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Изучите характер коммуникаций с учителями, администрацией, классным руководителем, технической поддержкой</a:t>
            </a:r>
          </a:p>
          <a:p>
            <a:pPr algn="just"/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Изучите ход прохождения уроков, тем, ознакомьтесь с системой оценивания, расписанием</a:t>
            </a:r>
          </a:p>
          <a:p>
            <a:pPr algn="just"/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84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8383" y="887708"/>
            <a:ext cx="1129364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chemeClr val="accent2"/>
                </a:solidFill>
              </a:rPr>
              <a:t>ШАГ № </a:t>
            </a:r>
            <a:r>
              <a:rPr lang="en-US" sz="2400" b="1" dirty="0">
                <a:solidFill>
                  <a:schemeClr val="accent2"/>
                </a:solidFill>
              </a:rPr>
              <a:t>3</a:t>
            </a:r>
            <a:r>
              <a:rPr lang="ru-RU" sz="2400" b="1" dirty="0">
                <a:solidFill>
                  <a:schemeClr val="accent2"/>
                </a:solidFill>
              </a:rPr>
              <a:t>: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Сделайте обучение комфортным.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ваш ребенок хорошо знаком с компьютером и не испытывает трудностей коммуникации онлайн, дайте ему больше свободы. Такая взрослая и серьезная форма обучения может раскрыть в нем неожиданные таланты самоорганизации.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Дайте ему почувствовать ответственность!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chemeClr val="accent2"/>
                </a:solidFill>
              </a:rPr>
              <a:t>Контролируйте его.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 делайте это тактично. Отслеживайте время его работы.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Следите за тем, чтобы ваш ребенок не просиживал за компьютером с утра до вечера без передышки. После прохождения каждого урока необходимо проводить физкультминутку. </a:t>
            </a:r>
            <a: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chemeClr val="tx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8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Прямоугольник 4"/>
          <p:cNvSpPr/>
          <p:nvPr/>
        </p:nvSpPr>
        <p:spPr>
          <a:xfrm>
            <a:off x="4487983" y="993586"/>
            <a:ext cx="73440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1263" y="887708"/>
            <a:ext cx="1120380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Виды разминок для детей:</a:t>
            </a:r>
          </a:p>
          <a:p>
            <a:pPr algn="just"/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физкультминутка;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суперфизкультминутка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веселая зарядка;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сколиоза;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зажигательная танцевальная аэробика;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минут танца </a:t>
            </a:r>
          </a:p>
          <a:p>
            <a:pPr algn="just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11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4846"/>
            <a:ext cx="12192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>
                <a:solidFill>
                  <a:schemeClr val="tx2"/>
                </a:solidFill>
              </a:rPr>
              <a:t>ЕДИНОЕ ОБЩЕРЕСПУБЛИКАНСКОЕ РОДИТЕЛЬСКОЕ СОБРАНИЕ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0909" y="1092708"/>
            <a:ext cx="10590180" cy="46825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solidFill>
                  <a:srgbClr val="5154E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 useBgFill="1">
        <p:nvSpPr>
          <p:cNvPr id="5" name="Прямоугольник 4"/>
          <p:cNvSpPr/>
          <p:nvPr/>
        </p:nvSpPr>
        <p:spPr>
          <a:xfrm>
            <a:off x="298383" y="887708"/>
            <a:ext cx="112936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800" b="1" dirty="0">
              <a:solidFill>
                <a:srgbClr val="5154E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3629" y="887709"/>
            <a:ext cx="1152143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ru-RU" sz="2800" b="1" dirty="0">
                <a:solidFill>
                  <a:schemeClr val="accent2"/>
                </a:solidFill>
              </a:rPr>
              <a:t>ШАГ № </a:t>
            </a:r>
            <a:r>
              <a:rPr lang="en-US" sz="2800" b="1" dirty="0">
                <a:solidFill>
                  <a:schemeClr val="accent2"/>
                </a:solidFill>
              </a:rPr>
              <a:t>4</a:t>
            </a:r>
            <a:r>
              <a:rPr lang="ru-RU" sz="2800" b="1" dirty="0">
                <a:solidFill>
                  <a:schemeClr val="accent2"/>
                </a:solidFill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случае если ребенок испытывает трудности, помогите ему приспособиться к продуктивной работе с компьютером.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Пройдите несколько уроков вместе с ним. Если у вас возникают вопросы или замечания по поводу учебного материала или его подачи, свяжитесь с учителем или технической поддержкой.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Проследите за коммуникацией ребенка и преподавателя. Несмотря на то, что это удаленная школа, такой контакт должен стать обязательным. Обучение должно приносит радость познания, тогда вы увидите результат.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b="1" dirty="0">
                <a:solidFill>
                  <a:schemeClr val="accent2"/>
                </a:solidFill>
              </a:rPr>
              <a:t>Внимание!</a:t>
            </a:r>
            <a:r>
              <a:rPr lang="ru-RU" sz="2400" b="1" dirty="0">
                <a:solidFill>
                  <a:schemeClr val="accent2"/>
                </a:solidFill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Обратная связь с учителем - важный фактор усвоения знаний. Ребенок должен видеть свои успехи и работать над ошибками.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648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6589230-E529-4A43-A877-1A56562BB126}"/>
              </a:ext>
            </a:extLst>
          </p:cNvPr>
          <p:cNvSpPr/>
          <p:nvPr/>
        </p:nvSpPr>
        <p:spPr>
          <a:xfrm>
            <a:off x="321270" y="1169094"/>
            <a:ext cx="116635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en-US" sz="2000" dirty="0">
                <a:solidFill>
                  <a:srgbClr val="0070C0"/>
                </a:solidFill>
              </a:rPr>
              <a:t>	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8984" y="4152805"/>
            <a:ext cx="112446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Находиться на связи с классным руководителем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8983" y="1201048"/>
            <a:ext cx="11465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Соблюдать расписание занятий с учетом уроков в </a:t>
            </a:r>
            <a:r>
              <a:rPr 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асинхронном формате </a:t>
            </a:r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планировать учебный день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8984" y="1978181"/>
            <a:ext cx="11465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800" b="1" dirty="0">
              <a:solidFill>
                <a:schemeClr val="accent2"/>
              </a:solidFill>
            </a:endParaRPr>
          </a:p>
          <a:p>
            <a:pPr lvl="0"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Изучать материалы и выполнять учебные задания по предметам в соответствии с установленным расписанием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3102" y="2924811"/>
            <a:ext cx="113805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Прикреплять ответы посредством возможностей Интернет - платформ, электронных журналов или отправлять через электронную почту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3102" y="3743206"/>
            <a:ext cx="11380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Изучать комментарии учителя по заданиям и выполнять его рекомендации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0737" y="4797905"/>
            <a:ext cx="11244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Работать с учителями в любом доступном режиме, при необходимости направлять учителю возникшие вопросы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8983" y="5688906"/>
            <a:ext cx="11244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Соблюдать санитарные нормы относительно длительности непрерывной работы за компьютерным оборудованием</a:t>
            </a:r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0" y="452553"/>
            <a:ext cx="12192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500" b="1" i="1" dirty="0">
                <a:solidFill>
                  <a:schemeClr val="tx2"/>
                </a:solidFill>
              </a:rPr>
              <a:t>Рекомендации по организации учебного дня обучающегося</a:t>
            </a:r>
          </a:p>
        </p:txBody>
      </p:sp>
    </p:spTree>
    <p:extLst>
      <p:ext uri="{BB962C8B-B14F-4D97-AF65-F5344CB8AC3E}">
        <p14:creationId xmlns:p14="http://schemas.microsoft.com/office/powerpoint/2010/main" xmlns="" val="3403885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56CEFB3-CB77-41CE-AE0E-0CC30C4C0D37}"/>
              </a:ext>
            </a:extLst>
          </p:cNvPr>
          <p:cNvSpPr txBox="1"/>
          <p:nvPr/>
        </p:nvSpPr>
        <p:spPr>
          <a:xfrm>
            <a:off x="135336" y="1041023"/>
            <a:ext cx="1192132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 связи с ограничительными мероприятиями, связанными с недопущением распространения коронавирусной инфекции внесены изменения в Правила оценивания: </a:t>
            </a:r>
            <a:endParaRPr lang="kk-K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Учащиеся 1 класса не оцениваются </a:t>
            </a:r>
          </a:p>
          <a:p>
            <a:pPr indent="-285750">
              <a:buFont typeface="Wingdings" panose="05000000000000000000" pitchFamily="2" charset="2"/>
              <a:buChar char="Ø"/>
            </a:pPr>
            <a:endParaRPr lang="kk-KZ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2-10-х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учебные достижения учащихся будут оцениваться ежедневно. Но не обязательно каждый день получать результаты оценивания (</a:t>
            </a:r>
            <a:r>
              <a:rPr lang="ru-RU" sz="20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формативно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четверти проводится 1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суммативная работа за раздел (далее - СОР) и 1 суммативная работа за четверть (далее - СОЧ)</a:t>
            </a:r>
            <a:r>
              <a:rPr lang="ru-RU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предметам</a:t>
            </a:r>
          </a:p>
          <a:p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Рекомендуется проведение СОР в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2-10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с 5 по 15 октября 2020 года, СОЧ в                     </a:t>
            </a:r>
            <a:r>
              <a:rPr lang="kk-KZ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2-10 </a:t>
            </a: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классах - с 28 октября 2020 года. Каждая школа выбирает время проведения/исходя из графика обучения</a:t>
            </a: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выставлении оценок за четверть учитываются результаты ежедневного оценивания, 1 СОР, 1 СОЧ.</a:t>
            </a:r>
            <a:endParaRPr lang="ru-RU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70C0"/>
                </a:solidFill>
              </a:rPr>
              <a:t>	</a:t>
            </a:r>
            <a:endParaRPr lang="ru-RU" dirty="0"/>
          </a:p>
        </p:txBody>
      </p:sp>
      <p:sp>
        <p:nvSpPr>
          <p:cNvPr id="6" name="Заголовок 3">
            <a:extLst>
              <a:ext uri="{FF2B5EF4-FFF2-40B4-BE49-F238E27FC236}">
                <a16:creationId xmlns:a16="http://schemas.microsoft.com/office/drawing/2014/main" xmlns="" id="{DB9E48B4-FE7F-443E-BD76-153E52129D7D}"/>
              </a:ext>
            </a:extLst>
          </p:cNvPr>
          <p:cNvSpPr txBox="1">
            <a:spLocks/>
          </p:cNvSpPr>
          <p:nvPr/>
        </p:nvSpPr>
        <p:spPr>
          <a:xfrm>
            <a:off x="0" y="279299"/>
            <a:ext cx="12192000" cy="632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600" b="1" i="1" dirty="0">
                <a:solidFill>
                  <a:schemeClr val="tx2"/>
                </a:solidFill>
              </a:rPr>
              <a:t>Оценивание учебных достижений учащихся </a:t>
            </a:r>
          </a:p>
        </p:txBody>
      </p:sp>
    </p:spTree>
    <p:extLst>
      <p:ext uri="{BB962C8B-B14F-4D97-AF65-F5344CB8AC3E}">
        <p14:creationId xmlns:p14="http://schemas.microsoft.com/office/powerpoint/2010/main" xmlns="" val="3821166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4810</TotalTime>
  <Words>888</Words>
  <Application>Microsoft Office PowerPoint</Application>
  <PresentationFormat>Произвольный</PresentationFormat>
  <Paragraphs>130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ЕДИНОЕ ОБЩЕРЕСПУБЛИКАНСКОЕ РОДИТЕЛЬСКОЕ СОБРАНИЕ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ЕДИНОЕ ОБЩЕРЕСПУБЛИКАНСКОЕ РОДИТЕЛЬСКОЕ СОБРАНИЕ</dc:title>
  <dc:creator>Кульсариева Гульмира Алимбаевна</dc:creator>
  <cp:lastModifiedBy>Админ</cp:lastModifiedBy>
  <cp:revision>50</cp:revision>
  <cp:lastPrinted>2020-09-14T11:50:21Z</cp:lastPrinted>
  <dcterms:created xsi:type="dcterms:W3CDTF">2020-09-10T07:02:15Z</dcterms:created>
  <dcterms:modified xsi:type="dcterms:W3CDTF">2020-09-16T08:37:18Z</dcterms:modified>
</cp:coreProperties>
</file>