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007\Desktop\2020-2021\&#1057;&#1054;&#1042;&#1045;&#1065;&#1040;&#1053;&#1048;&#1045;%20&#1055;&#1056;&#1048;%20&#1044;&#1048;&#1056;&#1045;&#1050;&#1058;&#1054;&#1056;&#1045;%20&#1048;&#1051;&#1068;&#1048;&#1053;&#1040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007\Desktop\2020-2021\&#1057;&#1054;&#1042;&#1045;&#1065;&#1040;&#1053;&#1048;&#1045;%20&#1055;&#1056;&#1048;%20&#1044;&#1048;&#1056;&#1045;&#1050;&#1058;&#1054;&#1056;&#1045;%20&#1048;&#1051;&#1068;&#1048;&#1053;&#1040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Трудоустройство выпускников 2020г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740913046698518E-2"/>
          <c:y val="0.20801519277134745"/>
          <c:w val="1"/>
          <c:h val="0.45029454651501871"/>
        </c:manualLayout>
      </c:layout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Лист1!$B$6:$B$10</c:f>
              <c:strCache>
                <c:ptCount val="5"/>
                <c:pt idx="0">
                  <c:v>Количество выпускниов </c:v>
                </c:pt>
                <c:pt idx="1">
                  <c:v>Обучаются в колледже  </c:v>
                </c:pt>
                <c:pt idx="2">
                  <c:v>Пошли в 10 класс</c:v>
                </c:pt>
                <c:pt idx="3">
                  <c:v>Работают </c:v>
                </c:pt>
                <c:pt idx="4">
                  <c:v>дома </c:v>
                </c:pt>
              </c:strCache>
            </c:strRef>
          </c:cat>
          <c:val>
            <c:numRef>
              <c:f>Лист1!$C$6:$C$10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dLbls>
            <c:showVal val="1"/>
          </c:dLbls>
          <c:cat>
            <c:strRef>
              <c:f>Лист1!$B$6:$B$10</c:f>
              <c:strCache>
                <c:ptCount val="5"/>
                <c:pt idx="0">
                  <c:v>Количество выпускниов </c:v>
                </c:pt>
                <c:pt idx="1">
                  <c:v>Обучаются в колледже  </c:v>
                </c:pt>
                <c:pt idx="2">
                  <c:v>Пошли в 10 класс</c:v>
                </c:pt>
                <c:pt idx="3">
                  <c:v>Работают </c:v>
                </c:pt>
                <c:pt idx="4">
                  <c:v>дома </c:v>
                </c:pt>
              </c:strCache>
            </c:strRef>
          </c:cat>
          <c:val>
            <c:numRef>
              <c:f>Лист1!$D$6:$D$10</c:f>
              <c:numCache>
                <c:formatCode>General</c:formatCode>
                <c:ptCount val="5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axId val="97005568"/>
        <c:axId val="97007104"/>
      </c:barChart>
      <c:catAx>
        <c:axId val="97005568"/>
        <c:scaling>
          <c:orientation val="minMax"/>
        </c:scaling>
        <c:axPos val="b"/>
        <c:tickLblPos val="nextTo"/>
        <c:crossAx val="97007104"/>
        <c:crosses val="autoZero"/>
        <c:auto val="1"/>
        <c:lblAlgn val="ctr"/>
        <c:lblOffset val="100"/>
      </c:catAx>
      <c:valAx>
        <c:axId val="97007104"/>
        <c:scaling>
          <c:orientation val="minMax"/>
        </c:scaling>
        <c:axPos val="l"/>
        <c:majorGridlines/>
        <c:numFmt formatCode="General" sourceLinked="1"/>
        <c:tickLblPos val="nextTo"/>
        <c:crossAx val="97005568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/>
              <a:t>Мониторинг</a:t>
            </a:r>
            <a:r>
              <a:rPr lang="ru-RU" sz="1400" baseline="0"/>
              <a:t> трудоустройства за 3 года</a:t>
            </a:r>
            <a:endParaRPr lang="ru-RU" sz="1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Лист1!$B$17</c:f>
              <c:strCache>
                <c:ptCount val="1"/>
                <c:pt idx="0">
                  <c:v>Количество выпускников</c:v>
                </c:pt>
              </c:strCache>
            </c:strRef>
          </c:tx>
          <c:dLbls>
            <c:showVal val="1"/>
          </c:dLbls>
          <c:cat>
            <c:strRef>
              <c:f>Лист1!$C$16:$E$16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2019-2020у.г.</c:v>
                </c:pt>
              </c:strCache>
            </c:strRef>
          </c:cat>
          <c:val>
            <c:numRef>
              <c:f>Лист1!$C$17:$E$17</c:f>
              <c:numCache>
                <c:formatCode>General</c:formatCode>
                <c:ptCount val="3"/>
                <c:pt idx="0">
                  <c:v>22</c:v>
                </c:pt>
                <c:pt idx="1">
                  <c:v>27</c:v>
                </c:pt>
                <c:pt idx="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Лист1!$B$18</c:f>
              <c:strCache>
                <c:ptCount val="1"/>
                <c:pt idx="0">
                  <c:v>Обучаются в колледже</c:v>
                </c:pt>
              </c:strCache>
            </c:strRef>
          </c:tx>
          <c:dLbls>
            <c:showVal val="1"/>
          </c:dLbls>
          <c:cat>
            <c:strRef>
              <c:f>Лист1!$C$16:$E$16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2019-2020у.г.</c:v>
                </c:pt>
              </c:strCache>
            </c:strRef>
          </c:cat>
          <c:val>
            <c:numRef>
              <c:f>Лист1!$C$18:$E$18</c:f>
              <c:numCache>
                <c:formatCode>General</c:formatCode>
                <c:ptCount val="3"/>
                <c:pt idx="0">
                  <c:v>0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Лист1!$B$19</c:f>
              <c:strCache>
                <c:ptCount val="1"/>
                <c:pt idx="0">
                  <c:v>Пошли в 10 класс</c:v>
                </c:pt>
              </c:strCache>
            </c:strRef>
          </c:tx>
          <c:dLbls>
            <c:showVal val="1"/>
          </c:dLbls>
          <c:cat>
            <c:strRef>
              <c:f>Лист1!$C$16:$E$16</c:f>
              <c:strCache>
                <c:ptCount val="3"/>
                <c:pt idx="0">
                  <c:v>2017-2018</c:v>
                </c:pt>
                <c:pt idx="1">
                  <c:v>2018-2019</c:v>
                </c:pt>
                <c:pt idx="2">
                  <c:v>2019-2020у.г.</c:v>
                </c:pt>
              </c:strCache>
            </c:strRef>
          </c:cat>
          <c:val>
            <c:numRef>
              <c:f>Лист1!$C$19:$E$19</c:f>
              <c:numCache>
                <c:formatCode>General</c:formatCode>
                <c:ptCount val="3"/>
                <c:pt idx="0">
                  <c:v>14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dLbls>
          <c:showVal val="1"/>
        </c:dLbls>
        <c:overlap val="-25"/>
        <c:axId val="98733440"/>
        <c:axId val="97322112"/>
      </c:barChart>
      <c:catAx>
        <c:axId val="98733440"/>
        <c:scaling>
          <c:orientation val="minMax"/>
        </c:scaling>
        <c:axPos val="b"/>
        <c:majorTickMark val="none"/>
        <c:tickLblPos val="nextTo"/>
        <c:crossAx val="97322112"/>
        <c:crosses val="autoZero"/>
        <c:auto val="1"/>
        <c:lblAlgn val="ctr"/>
        <c:lblOffset val="100"/>
      </c:catAx>
      <c:valAx>
        <c:axId val="97322112"/>
        <c:scaling>
          <c:orientation val="minMax"/>
        </c:scaling>
        <c:delete val="1"/>
        <c:axPos val="l"/>
        <c:numFmt formatCode="General" sourceLinked="1"/>
        <c:tickLblPos val="none"/>
        <c:crossAx val="98733440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E1F26-8B92-4FDB-852D-9438B11542D6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4635C-86BC-45F4-92BD-1613B0E21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4635C-86BC-45F4-92BD-1613B0E214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760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КГУ «СШИ №9» УОКО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060848"/>
            <a:ext cx="7272808" cy="10081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Трудоустройство выпускников  за 2019-2020 учебный год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go.imgsmail.ru/imgpreview?key=1388f3720f089bec&amp;mb=imgdb_preview_ex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068960"/>
            <a:ext cx="2935213" cy="2431157"/>
          </a:xfrm>
          <a:prstGeom prst="rect">
            <a:avLst/>
          </a:prstGeom>
          <a:noFill/>
        </p:spPr>
      </p:pic>
      <p:pic>
        <p:nvPicPr>
          <p:cNvPr id="6148" name="Picture 4" descr="http://vrn-sch60.edusite.ru/images/dozhit-do-vesny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5301208"/>
            <a:ext cx="3364805" cy="1171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трудоустройства и успешной социализации в современном обществе, необходимо получить специальность.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рамках профориентации выпускники школы - интерната посетили колледжи и ознакомились с профессиями, на  которые в дальнейшем смогут поступить и  учиться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8363272" cy="1080120"/>
          </a:xfrm>
        </p:spPr>
        <p:txBody>
          <a:bodyPr>
            <a:normAutofit/>
          </a:bodyPr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25 .10. 2019 г.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посетили «Ярмарку вакантных мест» организованная в доме культуре г. Сарани </a:t>
            </a:r>
          </a:p>
          <a:p>
            <a:endParaRPr lang="ru-RU" dirty="0"/>
          </a:p>
        </p:txBody>
      </p:sp>
      <p:pic>
        <p:nvPicPr>
          <p:cNvPr id="1026" name="Picture 2" descr="C:\Users\B007\Desktop\фото 2019-2020\IMG-20191025-WA0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3" y="2849604"/>
            <a:ext cx="2844541" cy="2955660"/>
          </a:xfrm>
          <a:prstGeom prst="rect">
            <a:avLst/>
          </a:prstGeom>
          <a:noFill/>
        </p:spPr>
      </p:pic>
      <p:pic>
        <p:nvPicPr>
          <p:cNvPr id="1027" name="Picture 3" descr="C:\Users\B007\Desktop\фото 2019-2020\IMG-20191025-WA01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234194" y="2636912"/>
            <a:ext cx="2801614" cy="2880320"/>
          </a:xfrm>
          <a:prstGeom prst="rect">
            <a:avLst/>
          </a:prstGeom>
          <a:noFill/>
        </p:spPr>
      </p:pic>
      <p:pic>
        <p:nvPicPr>
          <p:cNvPr id="1028" name="Picture 4" descr="C:\Users\B007\Desktop\фото 2019-2020\IMG-20191025-WA0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188296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18.11. 2019г. выпускники посетили КГУ «Саранский технический колледж»,  ребята с удовольствием прослушали  ознакомительную беседу, которую провели мастера производственного обучения колледжа.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B007\Desktop\фото 2019-2020\IMG-20200911-WA01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3806756" cy="354699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4662" t="33094" r="51025" b="27531"/>
          <a:stretch>
            <a:fillRect/>
          </a:stretch>
        </p:blipFill>
        <p:spPr bwMode="auto">
          <a:xfrm>
            <a:off x="4648200" y="1988840"/>
            <a:ext cx="4038600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Саранский технический колледж г. Сарани (СТК)</a:t>
            </a:r>
            <a:endParaRPr lang="ru-RU" sz="2800" dirty="0"/>
          </a:p>
        </p:txBody>
      </p:sp>
      <p:pic>
        <p:nvPicPr>
          <p:cNvPr id="8" name="p800878219" descr="&amp;Pcy;&amp;ocy;&amp;rcy;&amp;tcy;&amp;ncy;&amp;ocy;&amp;jcy; - &amp;ucy;&amp;ncy;&amp;icy;&amp;vcy;&amp;iecy;&amp;rcy;&amp;scy;&amp;acy;&amp;lcy;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808312" cy="2022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B007\Desktop\фото по профориентации\IMG-20200420-WA01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149080"/>
            <a:ext cx="2808312" cy="2381104"/>
          </a:xfrm>
          <a:prstGeom prst="rect">
            <a:avLst/>
          </a:prstGeom>
          <a:noFill/>
        </p:spPr>
      </p:pic>
      <p:pic>
        <p:nvPicPr>
          <p:cNvPr id="9" name="Picture 3" descr="C:\Users\B007\Desktop\фото по профориентации\IMG-20200420-WA0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3155769" cy="2088232"/>
          </a:xfrm>
          <a:prstGeom prst="rect">
            <a:avLst/>
          </a:prstGeom>
          <a:noFill/>
        </p:spPr>
      </p:pic>
      <p:pic>
        <p:nvPicPr>
          <p:cNvPr id="19458" name="Picture 2" descr="C:\Users\B007\Desktop\2020-2021\СОВЕЩАНИЕ ПРИ ДИРЕКТОРЕ ИЛЬИНА\вика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2204864"/>
            <a:ext cx="2016224" cy="2826668"/>
          </a:xfrm>
          <a:prstGeom prst="rect">
            <a:avLst/>
          </a:prstGeom>
          <a:noFill/>
        </p:spPr>
      </p:pic>
      <p:pic>
        <p:nvPicPr>
          <p:cNvPr id="19459" name="Picture 3" descr="C:\Users\B007\Desktop\2020-2021\СОВЕЩАНИЕ ПРИ ДИРЕКТОРЕ ИЛЬИНА\в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1" y="1912597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28.02.2020 году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обучающиеся 9-10-х классов посетили с экскурсией КГУ «Карагандинский колледж сервиса и питания»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B007\Desktop\фото по профориентации\IMG-20200420-WA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0526"/>
          <a:stretch>
            <a:fillRect/>
          </a:stretch>
        </p:blipFill>
        <p:spPr bwMode="auto">
          <a:xfrm>
            <a:off x="323528" y="2420888"/>
            <a:ext cx="3970309" cy="3024336"/>
          </a:xfrm>
          <a:prstGeom prst="rect">
            <a:avLst/>
          </a:prstGeom>
          <a:noFill/>
        </p:spPr>
      </p:pic>
      <p:pic>
        <p:nvPicPr>
          <p:cNvPr id="5" name="Picture 3" descr="C:\Users\B007\Desktop\фото по профориентации\IMG-20200420-WA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04.03.2020г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 обучающиеся посетили КГУ «Карагандинский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технико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-строительный колледж», ребята прошли с экскурсией по мастерским  и были   ознакомлены с  профессиями по которым обучают в колледже.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B007\Desktop\фото по профориентации\20200304_1450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512500" cy="3384375"/>
          </a:xfrm>
          <a:prstGeom prst="rect">
            <a:avLst/>
          </a:prstGeom>
          <a:noFill/>
        </p:spPr>
      </p:pic>
      <p:pic>
        <p:nvPicPr>
          <p:cNvPr id="5" name="Picture 2" descr="C:\Users\B007\Desktop\фото по профориентации\IMG-20200420-WA0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88840"/>
            <a:ext cx="3312368" cy="1953612"/>
          </a:xfrm>
          <a:prstGeom prst="rect">
            <a:avLst/>
          </a:prstGeom>
          <a:noFill/>
        </p:spPr>
      </p:pic>
      <p:pic>
        <p:nvPicPr>
          <p:cNvPr id="6" name="Picture 3" descr="C:\Users\B007\Desktop\фото по профориентации\IMG-20200420-WA0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672408" cy="243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итогам летнего трудоустройства можно сделать вывод: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в 2019-2020 учебном году в школе – интернате было 24 выпускника.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908721"/>
          <a:ext cx="8784975" cy="2620017"/>
        </p:xfrm>
        <a:graphic>
          <a:graphicData uri="http://schemas.openxmlformats.org/drawingml/2006/table">
            <a:tbl>
              <a:tblPr/>
              <a:tblGrid>
                <a:gridCol w="488237"/>
                <a:gridCol w="1234130"/>
                <a:gridCol w="1646874"/>
                <a:gridCol w="1701854"/>
                <a:gridCol w="1065915"/>
                <a:gridCol w="1454863"/>
                <a:gridCol w="1193102"/>
              </a:tblGrid>
              <a:tr h="8592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800" b="1" dirty="0" err="1">
                          <a:latin typeface="Times New Roman"/>
                          <a:ea typeface="Calibri"/>
                        </a:rPr>
                        <a:t>п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Классы 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Количество детей в классе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Обучаются в колледже  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Пошли в 10 класс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Работают 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Дома 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1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9А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</a:rPr>
                        <a:t>7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</a:rPr>
                        <a:t>2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1 </a:t>
                      </a:r>
                      <a:r>
                        <a:rPr lang="ru-RU" sz="1100" b="1" dirty="0">
                          <a:latin typeface="Times New Roman"/>
                          <a:ea typeface="Calibri"/>
                        </a:rPr>
                        <a:t>(ребенок – инвалид, )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9Б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10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6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10А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</a:rPr>
                        <a:t>7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4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3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</a:rPr>
                        <a:t>-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34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</a:rPr>
                        <a:t>Всего 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</a:rPr>
                        <a:t>24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8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ru-RU" sz="1100" b="1" dirty="0">
                          <a:latin typeface="Times New Roman"/>
                          <a:ea typeface="Calibri"/>
                        </a:rPr>
                        <a:t> (Козлова С.,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</a:rPr>
                        <a:t>Зумбилова</a:t>
                      </a:r>
                      <a:r>
                        <a:rPr lang="ru-RU" sz="1100" b="1" dirty="0">
                          <a:latin typeface="Times New Roman"/>
                          <a:ea typeface="Calibri"/>
                        </a:rPr>
                        <a:t> В.,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</a:rPr>
                        <a:t>Жумабеков</a:t>
                      </a:r>
                      <a:r>
                        <a:rPr lang="ru-RU" sz="1100" b="1" dirty="0">
                          <a:latin typeface="Times New Roman"/>
                          <a:ea typeface="Calibri"/>
                        </a:rPr>
                        <a:t> Ж.</a:t>
                      </a: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 </a:t>
                      </a:r>
                      <a:r>
                        <a:rPr lang="ru-RU" sz="1300" b="1" dirty="0" smtClean="0">
                          <a:latin typeface="Times New Roman"/>
                          <a:ea typeface="Calibri"/>
                        </a:rPr>
                        <a:t>(</a:t>
                      </a:r>
                      <a:r>
                        <a:rPr lang="ru-RU" sz="1100" b="1" dirty="0" err="1" smtClean="0">
                          <a:latin typeface="Times New Roman"/>
                          <a:ea typeface="Calibri"/>
                        </a:rPr>
                        <a:t>Клепацкая</a:t>
                      </a: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)А.)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61495" marR="614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51520" y="3645024"/>
          <a:ext cx="8640960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Мониторинг трудоустройства выпускников за 3 года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980728"/>
          <a:ext cx="8352926" cy="2232247"/>
        </p:xfrm>
        <a:graphic>
          <a:graphicData uri="http://schemas.openxmlformats.org/drawingml/2006/table">
            <a:tbl>
              <a:tblPr/>
              <a:tblGrid>
                <a:gridCol w="2087645"/>
                <a:gridCol w="2088427"/>
                <a:gridCol w="2088427"/>
                <a:gridCol w="2088427"/>
              </a:tblGrid>
              <a:tr h="25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2017-2018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2019-2020у.г.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Количество выпускников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Обучаются в колледже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 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(Кудебеков Е., Леконцев А.)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Пошли в 10 класс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Работают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Дома по состоянию здоровья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628" marR="616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395536" y="3501008"/>
          <a:ext cx="82089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11618" name="Picture 2" descr="C:\Users\B007\Desktop\фото 2019-2020\IMG-20191025-WA0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520280" cy="2520280"/>
          </a:xfrm>
          <a:prstGeom prst="rect">
            <a:avLst/>
          </a:prstGeom>
          <a:noFill/>
        </p:spPr>
      </p:pic>
      <p:pic>
        <p:nvPicPr>
          <p:cNvPr id="111619" name="Picture 3" descr="C:\Users\B007\Desktop\фото 2019-2020\IMG-20191025-WA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1484784"/>
            <a:ext cx="2088232" cy="2088232"/>
          </a:xfrm>
          <a:prstGeom prst="rect">
            <a:avLst/>
          </a:prstGeom>
          <a:noFill/>
        </p:spPr>
      </p:pic>
      <p:pic>
        <p:nvPicPr>
          <p:cNvPr id="5" name="Picture 3" descr="C:\Users\B007\Desktop\фото по профориентации\IMG-20200420-WA0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789040"/>
            <a:ext cx="3086681" cy="2118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255</Words>
  <Application>Microsoft Office PowerPoint</Application>
  <PresentationFormat>Экран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КГУ «СШИ №9» УОКО</vt:lpstr>
      <vt:lpstr>Для трудоустройства и успешной социализации в современном обществе, необходимо получить специальность.  В рамках профориентации выпускники школы - интерната посетили колледжи и ознакомились с профессиями, на  которые в дальнейшем смогут поступить и  учиться </vt:lpstr>
      <vt:lpstr>18.11. 2019г. выпускники посетили КГУ «Саранский технический колледж»,  ребята с удовольствием прослушали  ознакомительную беседу, которую провели мастера производственного обучения колледжа.   </vt:lpstr>
      <vt:lpstr>Саранский технический колледж г. Сарани (СТК)</vt:lpstr>
      <vt:lpstr>28.02.2020 году обучающиеся 9-10-х классов посетили с экскурсией КГУ «Карагандинский колледж сервиса и питания» </vt:lpstr>
      <vt:lpstr>04.03.2020г. обучающиеся посетили КГУ «Карагандинский технико -строительный колледж», ребята прошли с экскурсией по мастерским  и были   ознакомлены с  профессиями по которым обучают в колледже.  </vt:lpstr>
      <vt:lpstr>По итогам летнего трудоустройства можно сделать вывод:  в 2019-2020 учебном году в школе – интернате было 24 выпускника.  </vt:lpstr>
      <vt:lpstr>Мониторинг трудоустройства выпускников за 3 года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«СШИ №9» УОКО</dc:title>
  <dc:creator>B007</dc:creator>
  <cp:lastModifiedBy>Админ</cp:lastModifiedBy>
  <cp:revision>3</cp:revision>
  <dcterms:created xsi:type="dcterms:W3CDTF">2020-09-12T16:33:24Z</dcterms:created>
  <dcterms:modified xsi:type="dcterms:W3CDTF">2020-09-14T11:15:37Z</dcterms:modified>
</cp:coreProperties>
</file>