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57" r:id="rId12"/>
    <p:sldId id="260" r:id="rId13"/>
    <p:sldId id="261" r:id="rId14"/>
    <p:sldId id="262" r:id="rId15"/>
    <p:sldId id="263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6;&#1084;&#1080;&#1085;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6;&#1084;&#1080;&#1085;\Desktop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Лист3!$B$7</c:f>
              <c:strCache>
                <c:ptCount val="1"/>
                <c:pt idx="0">
                  <c:v>2019-2020 уч.год</c:v>
                </c:pt>
              </c:strCache>
            </c:strRef>
          </c:tx>
          <c:dLbls>
            <c:showVal val="1"/>
          </c:dLbls>
          <c:cat>
            <c:strRef>
              <c:f>Лист3!$C$5:$E$6</c:f>
              <c:strCache>
                <c:ptCount val="3"/>
                <c:pt idx="0">
                  <c:v>всего педагогов</c:v>
                </c:pt>
                <c:pt idx="1">
                  <c:v>Воспитатели</c:v>
                </c:pt>
                <c:pt idx="2">
                  <c:v>Учителя </c:v>
                </c:pt>
              </c:strCache>
            </c:strRef>
          </c:cat>
          <c:val>
            <c:numRef>
              <c:f>Лист3!$C$7:$E$7</c:f>
              <c:numCache>
                <c:formatCode>General</c:formatCode>
                <c:ptCount val="3"/>
                <c:pt idx="0">
                  <c:v>48</c:v>
                </c:pt>
                <c:pt idx="1">
                  <c:v>19</c:v>
                </c:pt>
                <c:pt idx="2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Лист3!$B$8</c:f>
              <c:strCache>
                <c:ptCount val="1"/>
                <c:pt idx="0">
                  <c:v>2020-2021 уч.год</c:v>
                </c:pt>
              </c:strCache>
            </c:strRef>
          </c:tx>
          <c:dLbls>
            <c:showVal val="1"/>
          </c:dLbls>
          <c:cat>
            <c:strRef>
              <c:f>Лист3!$C$5:$E$6</c:f>
              <c:strCache>
                <c:ptCount val="3"/>
                <c:pt idx="0">
                  <c:v>всего педагогов</c:v>
                </c:pt>
                <c:pt idx="1">
                  <c:v>Воспитатели</c:v>
                </c:pt>
                <c:pt idx="2">
                  <c:v>Учителя </c:v>
                </c:pt>
              </c:strCache>
            </c:strRef>
          </c:cat>
          <c:val>
            <c:numRef>
              <c:f>Лист3!$C$8:$E$8</c:f>
              <c:numCache>
                <c:formatCode>General</c:formatCode>
                <c:ptCount val="3"/>
                <c:pt idx="0">
                  <c:v>46</c:v>
                </c:pt>
                <c:pt idx="1">
                  <c:v>18</c:v>
                </c:pt>
                <c:pt idx="2">
                  <c:v>28</c:v>
                </c:pt>
              </c:numCache>
            </c:numRef>
          </c:val>
        </c:ser>
        <c:shape val="box"/>
        <c:axId val="75297536"/>
        <c:axId val="75299072"/>
        <c:axId val="0"/>
      </c:bar3DChart>
      <c:catAx>
        <c:axId val="75297536"/>
        <c:scaling>
          <c:orientation val="minMax"/>
        </c:scaling>
        <c:axPos val="b"/>
        <c:tickLblPos val="nextTo"/>
        <c:crossAx val="75299072"/>
        <c:crosses val="autoZero"/>
        <c:auto val="1"/>
        <c:lblAlgn val="ctr"/>
        <c:lblOffset val="100"/>
      </c:catAx>
      <c:valAx>
        <c:axId val="75299072"/>
        <c:scaling>
          <c:orientation val="minMax"/>
        </c:scaling>
        <c:axPos val="l"/>
        <c:majorGridlines/>
        <c:numFmt formatCode="General" sourceLinked="1"/>
        <c:tickLblPos val="nextTo"/>
        <c:crossAx val="752975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Лист4!$D$4:$J$4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dLbls>
            <c:showVal val="1"/>
          </c:dLbls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Лист4!$D$5:$J$5</c:f>
              <c:numCache>
                <c:formatCode>0%</c:formatCode>
                <c:ptCount val="7"/>
                <c:pt idx="0" formatCode="0.00%">
                  <c:v>0.10500000000000001</c:v>
                </c:pt>
                <c:pt idx="1">
                  <c:v>0.23</c:v>
                </c:pt>
                <c:pt idx="2">
                  <c:v>0.21000000000000002</c:v>
                </c:pt>
                <c:pt idx="3" formatCode="0.00%">
                  <c:v>0.14500000000000002</c:v>
                </c:pt>
                <c:pt idx="4">
                  <c:v>8.0000000000000016E-2</c:v>
                </c:pt>
                <c:pt idx="5">
                  <c:v>2.0000000000000004E-2</c:v>
                </c:pt>
                <c:pt idx="6">
                  <c:v>0.21000000000000002</c:v>
                </c:pt>
              </c:numCache>
            </c:numRef>
          </c:val>
        </c:ser>
        <c:ser>
          <c:idx val="2"/>
          <c:order val="2"/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Лист4!$D$6:$J$6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Лист4!$D$7:$J$7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dLbls>
            <c:showVal val="1"/>
          </c:dLbls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Лист4!$D$8:$J$8</c:f>
              <c:numCache>
                <c:formatCode>0%</c:formatCode>
                <c:ptCount val="7"/>
                <c:pt idx="0" formatCode="0.00%">
                  <c:v>4.5000000000000005E-2</c:v>
                </c:pt>
                <c:pt idx="1">
                  <c:v>0.21000000000000002</c:v>
                </c:pt>
                <c:pt idx="2">
                  <c:v>0.24000000000000002</c:v>
                </c:pt>
                <c:pt idx="3">
                  <c:v>0.11</c:v>
                </c:pt>
                <c:pt idx="4" formatCode="0.00%">
                  <c:v>0.13500000000000001</c:v>
                </c:pt>
                <c:pt idx="5">
                  <c:v>2.0000000000000004E-2</c:v>
                </c:pt>
                <c:pt idx="6">
                  <c:v>0.26</c:v>
                </c:pt>
              </c:numCache>
            </c:numRef>
          </c:val>
        </c:ser>
        <c:ser>
          <c:idx val="5"/>
          <c:order val="5"/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Лист4!$D$9:$J$9</c:f>
              <c:numCache>
                <c:formatCode>General</c:formatCode>
                <c:ptCount val="7"/>
              </c:numCache>
            </c:numRef>
          </c:val>
        </c:ser>
        <c:ser>
          <c:idx val="6"/>
          <c:order val="6"/>
          <c:cat>
            <c:strRef>
              <c:f>Лист4!$D$3:$J$3</c:f>
              <c:strCache>
                <c:ptCount val="7"/>
                <c:pt idx="0">
                  <c:v>без категории</c:v>
                </c:pt>
                <c:pt idx="1">
                  <c:v>II категория</c:v>
                </c:pt>
                <c:pt idx="2">
                  <c:v>I категория</c:v>
                </c:pt>
                <c:pt idx="3">
                  <c:v>высшая категория</c:v>
                </c:pt>
                <c:pt idx="4">
                  <c:v>Педагог- модера-тор</c:v>
                </c:pt>
                <c:pt idx="5">
                  <c:v>Педагог-эксперт</c:v>
                </c:pt>
                <c:pt idx="6">
                  <c:v>Педагог-исследователь</c:v>
                </c:pt>
              </c:strCache>
            </c:strRef>
          </c:cat>
          <c:val>
            <c:numRef>
              <c:f>Лист4!$D$10:$J$10</c:f>
            </c:numRef>
          </c:val>
        </c:ser>
        <c:shape val="box"/>
        <c:axId val="75526528"/>
        <c:axId val="75528064"/>
        <c:axId val="0"/>
      </c:bar3DChart>
      <c:catAx>
        <c:axId val="75526528"/>
        <c:scaling>
          <c:orientation val="minMax"/>
        </c:scaling>
        <c:axPos val="b"/>
        <c:tickLblPos val="nextTo"/>
        <c:crossAx val="75528064"/>
        <c:crosses val="autoZero"/>
        <c:auto val="1"/>
        <c:lblAlgn val="ctr"/>
        <c:lblOffset val="100"/>
      </c:catAx>
      <c:valAx>
        <c:axId val="75528064"/>
        <c:scaling>
          <c:orientation val="minMax"/>
        </c:scaling>
        <c:axPos val="l"/>
        <c:majorGridlines/>
        <c:numFmt formatCode="General" sourceLinked="1"/>
        <c:tickLblPos val="nextTo"/>
        <c:crossAx val="7552652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2019-2020</c:v>
                </c:pt>
              </c:strCache>
            </c:strRef>
          </c:tx>
          <c:dLbls>
            <c:showVal val="1"/>
          </c:dLbls>
          <c:cat>
            <c:strRef>
              <c:f>Лист1!$A$3:$A$8</c:f>
              <c:strCache>
                <c:ptCount val="6"/>
                <c:pt idx="0">
                  <c:v>Количество выпускников </c:v>
                </c:pt>
                <c:pt idx="1">
                  <c:v>Обучаются в колледже </c:v>
                </c:pt>
                <c:pt idx="2">
                  <c:v>Пошли в 10 класс </c:v>
                </c:pt>
                <c:pt idx="3">
                  <c:v>Работают </c:v>
                </c:pt>
                <c:pt idx="4">
                  <c:v>Дома по состоянию здоровья </c:v>
                </c:pt>
                <c:pt idx="5">
                  <c:v>Курсы </c:v>
                </c:pt>
              </c:strCache>
            </c:strRef>
          </c:cat>
          <c:val>
            <c:numRef>
              <c:f>Лист1!$B$3:$B$8</c:f>
              <c:numCache>
                <c:formatCode>General</c:formatCode>
                <c:ptCount val="6"/>
                <c:pt idx="0">
                  <c:v>24</c:v>
                </c:pt>
                <c:pt idx="1">
                  <c:v>11</c:v>
                </c:pt>
                <c:pt idx="2">
                  <c:v>9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2020-2021</c:v>
                </c:pt>
              </c:strCache>
            </c:strRef>
          </c:tx>
          <c:dLbls>
            <c:showVal val="1"/>
          </c:dLbls>
          <c:cat>
            <c:strRef>
              <c:f>Лист1!$A$3:$A$8</c:f>
              <c:strCache>
                <c:ptCount val="6"/>
                <c:pt idx="0">
                  <c:v>Количество выпускников </c:v>
                </c:pt>
                <c:pt idx="1">
                  <c:v>Обучаются в колледже </c:v>
                </c:pt>
                <c:pt idx="2">
                  <c:v>Пошли в 10 класс </c:v>
                </c:pt>
                <c:pt idx="3">
                  <c:v>Работают </c:v>
                </c:pt>
                <c:pt idx="4">
                  <c:v>Дома по состоянию здоровья </c:v>
                </c:pt>
                <c:pt idx="5">
                  <c:v>Курсы </c:v>
                </c:pt>
              </c:strCache>
            </c:strRef>
          </c:cat>
          <c:val>
            <c:numRef>
              <c:f>Лист1!$C$3:$C$8</c:f>
              <c:numCache>
                <c:formatCode>General</c:formatCode>
                <c:ptCount val="6"/>
                <c:pt idx="0">
                  <c:v>27</c:v>
                </c:pt>
                <c:pt idx="1">
                  <c:v>10</c:v>
                </c:pt>
                <c:pt idx="2">
                  <c:v>7</c:v>
                </c:pt>
                <c:pt idx="3">
                  <c:v>0</c:v>
                </c:pt>
                <c:pt idx="4">
                  <c:v>9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Лист1!$A$3:$A$8</c:f>
              <c:strCache>
                <c:ptCount val="6"/>
                <c:pt idx="0">
                  <c:v>Количество выпускников </c:v>
                </c:pt>
                <c:pt idx="1">
                  <c:v>Обучаются в колледже </c:v>
                </c:pt>
                <c:pt idx="2">
                  <c:v>Пошли в 10 класс </c:v>
                </c:pt>
                <c:pt idx="3">
                  <c:v>Работают </c:v>
                </c:pt>
                <c:pt idx="4">
                  <c:v>Дома по состоянию здоровья </c:v>
                </c:pt>
                <c:pt idx="5">
                  <c:v>Курсы </c:v>
                </c:pt>
              </c:strCache>
            </c:strRef>
          </c:cat>
          <c:val>
            <c:numRef>
              <c:f>Лист1!$D$3:$D$8</c:f>
              <c:numCache>
                <c:formatCode>General</c:formatCode>
                <c:ptCount val="6"/>
              </c:numCache>
            </c:numRef>
          </c:val>
        </c:ser>
        <c:axId val="119135232"/>
        <c:axId val="119147904"/>
      </c:barChart>
      <c:catAx>
        <c:axId val="119135232"/>
        <c:scaling>
          <c:orientation val="minMax"/>
        </c:scaling>
        <c:axPos val="b"/>
        <c:numFmt formatCode="General" sourceLinked="1"/>
        <c:tickLblPos val="nextTo"/>
        <c:crossAx val="119147904"/>
        <c:crosses val="autoZero"/>
        <c:auto val="1"/>
        <c:lblAlgn val="ctr"/>
        <c:lblOffset val="100"/>
      </c:catAx>
      <c:valAx>
        <c:axId val="119147904"/>
        <c:scaling>
          <c:orientation val="minMax"/>
        </c:scaling>
        <c:axPos val="l"/>
        <c:majorGridlines/>
        <c:numFmt formatCode="General" sourceLinked="1"/>
        <c:tickLblPos val="nextTo"/>
        <c:crossAx val="11913523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Сравнительный анализ работы</a:t>
            </a:r>
            <a:r>
              <a:rPr lang="ru-RU" baseline="0"/>
              <a:t> ПС</a:t>
            </a:r>
            <a:endParaRPr 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Лист1!$C$5:$C$7</c:f>
              <c:strCache>
                <c:ptCount val="1"/>
                <c:pt idx="0">
                  <c:v>2019 2020 2021</c:v>
                </c:pt>
              </c:strCache>
            </c:strRef>
          </c:tx>
          <c:dLbls>
            <c:showVal val="1"/>
          </c:dLbls>
          <c:cat>
            <c:numRef>
              <c:f>Лист1!$C$5:$C$7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Лист1!$E$5:$E$7</c:f>
              <c:numCache>
                <c:formatCode>#,##0</c:formatCode>
                <c:ptCount val="3"/>
                <c:pt idx="0">
                  <c:v>498000</c:v>
                </c:pt>
                <c:pt idx="1">
                  <c:v>330000</c:v>
                </c:pt>
                <c:pt idx="2">
                  <c:v>215000</c:v>
                </c:pt>
              </c:numCache>
            </c:numRef>
          </c:val>
        </c:ser>
        <c:shape val="box"/>
        <c:axId val="86330368"/>
        <c:axId val="86340352"/>
        <c:axId val="0"/>
      </c:bar3DChart>
      <c:catAx>
        <c:axId val="86330368"/>
        <c:scaling>
          <c:orientation val="minMax"/>
        </c:scaling>
        <c:axPos val="b"/>
        <c:numFmt formatCode="General" sourceLinked="1"/>
        <c:tickLblPos val="nextTo"/>
        <c:crossAx val="86340352"/>
        <c:crosses val="autoZero"/>
        <c:auto val="1"/>
        <c:lblAlgn val="ctr"/>
        <c:lblOffset val="100"/>
      </c:catAx>
      <c:valAx>
        <c:axId val="86340352"/>
        <c:scaling>
          <c:orientation val="minMax"/>
        </c:scaling>
        <c:axPos val="l"/>
        <c:majorGridlines/>
        <c:numFmt formatCode="#,##0" sourceLinked="1"/>
        <c:tickLblPos val="nextTo"/>
        <c:crossAx val="8633036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Лист1!$C$7:$C$9</c:f>
              <c:strCache>
                <c:ptCount val="3"/>
                <c:pt idx="0">
                  <c:v>компьютеры </c:v>
                </c:pt>
                <c:pt idx="1">
                  <c:v>ноутбуки </c:v>
                </c:pt>
                <c:pt idx="2">
                  <c:v>планшеты </c:v>
                </c:pt>
              </c:strCache>
            </c:strRef>
          </c:cat>
          <c:val>
            <c:numRef>
              <c:f>Лист1!$D$7:$D$9</c:f>
              <c:numCache>
                <c:formatCode>General</c:formatCode>
                <c:ptCount val="3"/>
                <c:pt idx="0">
                  <c:v>47</c:v>
                </c:pt>
                <c:pt idx="1">
                  <c:v>95</c:v>
                </c:pt>
                <c:pt idx="2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78-43F6-9697-A7CDEF9AB3E5}"/>
            </c:ext>
          </c:extLst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E52A2A-34EA-4B9B-85AA-B90E7F5166D7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C013943-DC89-4E9E-BC4A-AF77EEBDC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shkola9.k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428868"/>
            <a:ext cx="7772400" cy="9286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Сравнительный анализ УВР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3636" y="5786454"/>
            <a:ext cx="2757462" cy="642942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КГУ СШИ №9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Сравнительный анализ по трудоустройству выпускников </a:t>
            </a:r>
            <a:endParaRPr lang="ru-RU" sz="28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1071546"/>
          <a:ext cx="7499349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latin typeface="Calibri"/>
                      </a:endParaRPr>
                    </a:p>
                  </a:txBody>
                  <a:tcPr marL="61595" marR="6159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2019-2020у.г.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2020-2021у.г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выпускников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Обучаются в колледже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Пошли в 10 класс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Работают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Дома по состоянию здоровья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Курсы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95" marR="61595" marT="1016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714480" y="4143380"/>
          <a:ext cx="5929354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Работа Попечительского совета.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71604" y="928670"/>
          <a:ext cx="7572396" cy="2451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642942"/>
                <a:gridCol w="4607727"/>
                <a:gridCol w="1893099"/>
              </a:tblGrid>
              <a:tr h="357190">
                <a:tc>
                  <a:txBody>
                    <a:bodyPr/>
                    <a:lstStyle/>
                    <a:p>
                      <a:pPr marL="8731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Год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Назначение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Сумма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3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Участие в международном турнире по бадминтону г.Уральска, Приобретение ткани, фурнитуры  на  костюмы для участия в конкурсах, Перетяжка мебели.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498 000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9276"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Оплата за услуги почтовой связи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для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дистанционного обучения, Приобретение ткани на костюм, Оплата за услуги по доступу к интернету на время дистанционного обучения. Новогодние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подарки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для воспитанников.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330 000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05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Оплата за услуги по доступу к интернету на время дистанционного обучения.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215 000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786446" y="3714752"/>
            <a:ext cx="31432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Спонсоры: индивидуальные предприниматели, предприятия г. Сарани  и Карагандинской области: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ТОО«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Казцентрэлектропровод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Агротранссервис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AstykAlem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Оптимальный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Благотворительный фонд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Аяла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Восход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ККК Бетон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,АО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Арселор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Миттал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Темиртау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Меткан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21 века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Саранская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швейно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трикотажная  фабрика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GalexPlus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142976" y="3500438"/>
          <a:ext cx="4572000" cy="3043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Воспитательные мероприятия: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8072494" cy="3214710"/>
          </a:xfrm>
        </p:spPr>
        <p:txBody>
          <a:bodyPr>
            <a:noAutofit/>
          </a:bodyPr>
          <a:lstStyle/>
          <a:p>
            <a:pPr marL="87313" indent="-635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	Согласно Государственной программе развития образования и науки Республики Казахстан на 2020-2025 годы осуществляется  на единых идеологических и ценностных подходах с целью обеспечения интеллектуального, патриотического, духовно-нравственного и физического развития обучающихся.</a:t>
            </a:r>
          </a:p>
          <a:p>
            <a:pPr marL="87313" indent="-635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	Школа – интернат осуществляет свою деятельность в тесном взаимодействии и сотрудничестве с родителями обучающихся, с другими объектами социализации – социальными партнерами организации образования в рамках основных направлений воспитательной работы:</a:t>
            </a:r>
          </a:p>
          <a:p>
            <a:pPr marL="87313" indent="-635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1000100" y="3214686"/>
          <a:ext cx="7858180" cy="310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600079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Воспитание казахстанского патриотизма и гражданственности,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правовое воспитание.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 сентября – День знаний!,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«Первый Президент РК –Лидер нации»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,мероприятие «Достижения Независимого Казахстана»,ко Дню вывода войск из Афганистана, День единства народа Казахстана, мероприятие «За светлый майский День Победы, спасибо, родины солдат!»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встреча с ветераном ВОВ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Яцко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В.И., «Праздник последнего звонка».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 соответствии с Концепцией правовой политики Республики Казахстан на период 2010 до 2020г., утверждённой Указом Президента Республики Казахстан от 24.08.2009г №858, в школе – интернате осуществлялся правовой всеобуч в целях изучения действующего законодательства и формирования правового сознания и правовой культуры подрастающего поколения.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В годовой план школы – интерната по ВР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включены мероприятия календаря «особых дат» такие, Всемирный день инвалидов, Всемирный день людей с Синдромом Дауна, Всемирный день людей с аутизмом.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00100" y="142852"/>
          <a:ext cx="7786742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6215106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Духовно - нравственное воспитание.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 Дню учителя проводился 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поэтический видеоролик «Учитель! Как много в этом слове...»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, акция «С днем добра и уважения», посвященная Дню пожилого человека, к празднованию Нового года было проведено мероприятие «Путешествие в новогоднюю сказку», Праздник женской красоты и нежности – 8 марта, в школе – интернате  прошло праздничное поздравление  «Ваше величество Женщина». К празднованию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Наурыза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 школе –интернате проходили различные мероприятия по отдельному плану.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latin typeface="Times New Roman"/>
                          <a:ea typeface="+mn-ea"/>
                          <a:cs typeface="Times New Roman"/>
                        </a:rPr>
                        <a:t>В дистанционном формате прошли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мероприятия «Мы школьниками стали», «Прощай букварь!», «Прощай начальная школа!».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Акции «Дорога в школу», «Забота».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Немаловажную роль играют в формировании духовно-нравственного воспитания работа школьного  библиотекаря: проведены  ряд  массовых мероприятий к 175-летнему юбилею со дня рождения великого казахского поэта, просветителя Абая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Кунанбайулы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 Вниманию воспитанников были предложены и созданы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буктрейлеры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 использованием видео, фотографий, обложек, чтобы рассказать о книге, заинтересовать, заинтриговать юного читателя. Библиотекарь принимала участие в областном конкурсе 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«Шығармашыл кітапханашы» - 3 место.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Фонд школьной библиотеки формируется в соответствии с образовательными программами. </a:t>
                      </a: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– 2019 -2020 учебный год –  602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экз</a:t>
                      </a: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- 2020-2021 учебный год -  690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экз</a:t>
                      </a:r>
                      <a:endParaRPr lang="ru-RU" sz="1200" baseline="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Национальное воспитание.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Был освоен новый вид деятельности -  виртуальные путешествия в школьный музей, которые были приурочены к государственным праздникам и вызывали неподдельный интерес как у детей, так и у их родителей. Библиотекарь принимала участие в областном конкурсе «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Мұражайға  виртуалды саяхат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, где заняла 1 место.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 каникулах были организованы он –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лайн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встречи  со спортсменами, победителями проекта «100 новых лиц Казахстана»: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6 января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–встреча с </a:t>
                      </a: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Сафронова Милана 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казахстанская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боксерша.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Призёр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чемпионата мира 2019 года. Чемпионка Казахстана 2018 года.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25 марта -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–встреча с руководителем спортивного клуба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Арыстан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Берикболом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Толешивечем-мастером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спорта по Джиу-джитсу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адс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(айкидо, дзюдо, самбо).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285728"/>
          <a:ext cx="7786742" cy="6327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392"/>
                <a:gridCol w="593235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Семейное воспитание.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 дню семьи в РК в дистанционном формате проводились: Фото – конкурс «Моя семья», конкурс рисунков 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Елімнің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болашағы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салауаттыотбасы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», видео – презентация «Семья и семейные ценности» и книжная выставка «Эта чудесная планета-семья!».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Ежегодно 15 мая отмечается международный день семьи.  К этому дню в школе- интернате проходили мероприятия  классный час  «Современная семья: Я и семейные ценности!»  , книжная выставка «Семья- источник  вдохновения», конкурс компьютерных презентаций « О любимой семье своей» , конкурс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фотоколлажей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«Семья- это то, что с тобою на всегда» конкурсы рисунков «Моя семья»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Трудовое, экономическое и экологическое воспитание.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Одним из эффективных мер для выбора будущей профессии выпускниками школ является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профориентационная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работа обучающихся в школе – интернате. В 9б и 10 А классе проводилась кружковая работа на темы: «Я в мире профессий», «Мир профессий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».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2020 – 2021 учебном году воспитанники школы – интерната принимали активное участие в экологической акции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Асар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».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 дню Земли были проведены информационные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минутки,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видеообзор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«День Земли», классный 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экочас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конкурс рисунков.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Приняты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меры по экономии воды и электроэнергии. Проведены разъяснительные беседы с сотрудниками и учащимися школы – интерната.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Поликультурное и художественно-эстетическое воспитание.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Основными механизмами реализации данного направления являются сотрудничество с этнокультурными центрами города Сарани. В план воспитательной работы были включены мероприятия по поликультурному воспитанию обучающихся: неделя толерантности под девизом: «Толерантность – дорога к миру», акции ко Дню Земли, единый час информирования к Международному Дню мира, Международный День «СПАСИБО». Проводились постоянно действующие тематические книжные выставки.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Интеллектуальное воспитание, воспитание информационной культуры.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 план воспитательной работы были включены мероприятия по информационной безопасности обучающихся.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latin typeface="Times New Roman"/>
                          <a:ea typeface="Calibri"/>
                          <a:cs typeface="Times New Roman"/>
                        </a:rPr>
                        <a:t>Физическое воспитание, здоровый образ жизни.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Проводились информационные минутки на тему «Дорожной безопасности», воспитанники просматривали фильм о правилах дорожного движения.</a:t>
                      </a:r>
                      <a:endParaRPr lang="ru-RU" sz="1100" dirty="0">
                        <a:latin typeface="Calibri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 воспитанниками проводились санитарно-профилактические беседы  на темы: «Умеем ли мы чистить зубы?» и «Закаливание школьника. Профилактика обморожения.» </a:t>
                      </a:r>
                      <a:endParaRPr lang="ru-RU" sz="11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142900"/>
            <a:ext cx="8143900" cy="11540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Анализ – сравнение социального состояния семей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000108"/>
          <a:ext cx="7358114" cy="3994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96"/>
                <a:gridCol w="4802016"/>
                <a:gridCol w="1071570"/>
                <a:gridCol w="1000132"/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Категория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2019-2020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2020-2021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93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малообеспеченных семей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них детей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55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Многодетные семьи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них детей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575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Неблагополучные семьи, состоящие на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внутришкольном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учете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них детей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098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Неблагополучные семьи, состоящие на учете в ГЮП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них детей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детей находящихся под опекой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/д15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д/д15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из них сирот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проживают в благополучных условиях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проживают в неблагополучных семьях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Количество детей - инвалидов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000100" y="5286388"/>
            <a:ext cx="7929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На протяжении 2020-2021  учебного года были проведены  беседы с родителями, посещены дети и семьи состоящие на профилактических учетах, составлены акты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бытовых условий, рейдовые карточки.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Цель посещения семей обучающихся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контроль со стороны школы – интернат и оказание помощи обучающимся, консультация    родителей по вопросам  дистанционного  обучения, оказание помощи.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4"/>
            <a:ext cx="8143900" cy="57150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Развитие цифровой инфраструктуры</a:t>
            </a: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000100" y="571480"/>
            <a:ext cx="8143900" cy="4572032"/>
          </a:xfrm>
        </p:spPr>
        <p:txBody>
          <a:bodyPr>
            <a:normAutofit/>
          </a:bodyPr>
          <a:lstStyle/>
          <a:p>
            <a:pPr marL="177800" indent="-96838" algn="just">
              <a:spcBef>
                <a:spcPts val="0"/>
              </a:spcBef>
              <a:buNone/>
            </a:pP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1.Школа подключена к высокоскоростному доступу к сети Интернет по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волоконно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оптическим линиям по тарифному плану </a:t>
            </a:r>
            <a:r>
              <a:rPr lang="en-US" altLang="ru-RU" sz="1600" dirty="0">
                <a:latin typeface="Times New Roman" pitchFamily="18" charset="0"/>
                <a:cs typeface="Times New Roman" pitchFamily="18" charset="0"/>
              </a:rPr>
              <a:t>Business1+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, пропускная способность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порта,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30Мбит/с. </a:t>
            </a:r>
          </a:p>
          <a:p>
            <a:pPr lvl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Имеется школьный сайт 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16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shkola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9.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kz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где расположены в пункте «Меню» -  «Государственные услуги», «Государственные закупки».</a:t>
            </a:r>
          </a:p>
          <a:p>
            <a:pPr lvl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Образовательная платформа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Bilimal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kz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платформа для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занятий, а также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Watsapp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Instagramm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Имеется компьютерное оборудование.</a:t>
            </a:r>
          </a:p>
          <a:p>
            <a:pPr algn="just">
              <a:buFont typeface="Wingdings" pitchFamily="2" charset="2"/>
              <a:buNone/>
            </a:pPr>
            <a:endParaRPr lang="ru-RU" altLang="ru-RU" sz="1600" dirty="0"/>
          </a:p>
          <a:p>
            <a:pPr algn="just">
              <a:buFont typeface="Wingdings" pitchFamily="2" charset="2"/>
              <a:buNone/>
            </a:pPr>
            <a:endParaRPr lang="ru-RU" altLang="ru-RU" sz="16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00100" y="2571744"/>
          <a:ext cx="4786346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5" y="5143512"/>
          <a:ext cx="4429155" cy="1051560"/>
        </p:xfrm>
        <a:graphic>
          <a:graphicData uri="http://schemas.openxmlformats.org/drawingml/2006/table">
            <a:tbl>
              <a:tblPr/>
              <a:tblGrid>
                <a:gridCol w="291393"/>
                <a:gridCol w="2800657"/>
                <a:gridCol w="1337105"/>
              </a:tblGrid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Период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 1 сентября 2019 года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 31 августа 2020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73 материала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 1 сентября 2020 года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июня 2021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208 материалов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57290" y="4643446"/>
            <a:ext cx="728401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459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Сравнительный анализ загружаемых материалов на сайт школы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Организация учебного процесса: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7572428" cy="3643338"/>
          </a:xfrm>
        </p:spPr>
        <p:txBody>
          <a:bodyPr>
            <a:noAutofit/>
          </a:bodyPr>
          <a:lstStyle/>
          <a:p>
            <a:pPr marL="0" indent="0" algn="just" fontAlgn="base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Типовой учебный план (обновленного содержания) начального образования для обучающихся с особыми образовательными потребностями с русским языком обучения (1 и 2 тип обучения).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Типовой учебный план (обновленного содержания) основного среднего образования для обучающихся с особыми образовательными потребностями с русским языком обучения (1 и 2 тип программы обучения).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•Типовой учебный план основного среднего индивидуального бесплатного обучения на дому с русским языком обучения (по специальным учебным программам для детей с лёгкой умственной отсталостью и умеренной умственной отсталостью).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Заседания  педагогического совета по следующим вопросам: </a:t>
            </a:r>
            <a:endParaRPr lang="ru-RU" sz="3200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85860"/>
            <a:ext cx="7790712" cy="480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«Современные технологии дистанционного  обучения  детей с ООП».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«Устранение пробелов и восполнение знаний обучающихся в специальной школе-интернате в условиях дистанционного обучения».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«Половое воспитания учащихся с особыми образовательными потребностями, как способ укрепления духовно-нравственного развития».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Государственные  услуги: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7858180" cy="48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«Прием документов и зачисление в специальные организации образования детей с ограниченными возможностями  обучения по специальным общеобразовательным учебным программам».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2.«Прием 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8621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Количественный анализ педагогических кадров школы-интерната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313" y="1714500"/>
          <a:ext cx="7497764" cy="11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441"/>
                <a:gridCol w="1874441"/>
                <a:gridCol w="1874441"/>
                <a:gridCol w="1874441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всего педагогов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Воспитатели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(кол-во)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Учителя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(кол-во)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2019-2020 уч.год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2020-2021 уч.год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500298" y="3357562"/>
          <a:ext cx="5429288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Качественный анализ </a:t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педагогов по категориям</a:t>
            </a:r>
            <a:b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3000" y="1214438"/>
          <a:ext cx="7786719" cy="1946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191"/>
                <a:gridCol w="865191"/>
                <a:gridCol w="865191"/>
                <a:gridCol w="865191"/>
                <a:gridCol w="865191"/>
                <a:gridCol w="865191"/>
                <a:gridCol w="865191"/>
                <a:gridCol w="865191"/>
                <a:gridCol w="865191"/>
              </a:tblGrid>
              <a:tr h="776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учебный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Всего педагогов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без категории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II категория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I категория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высшая категория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Педагог- модера-тор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Педагог-эксперт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Педагог-исследователь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518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2019-2020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уч.год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10,5%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(5)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23%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(11)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(10)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14,5% (7)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(4)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2%(1)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21%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(10)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179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2020-2021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   4,5 %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21%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11%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13,5%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2%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26%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428728" y="3500438"/>
          <a:ext cx="6715172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8" y="500042"/>
            <a:ext cx="857252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Качественный анализ педагогических кадров школы-интерната по  образовательному цензу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857364"/>
          <a:ext cx="7497762" cy="242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254"/>
                <a:gridCol w="2499254"/>
                <a:gridCol w="249925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2020-2021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R="207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Высшее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среднее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специальное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1/2%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Специальное образование (дефектологическое)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48/100%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44/96%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Курсы повышения квалификации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142984"/>
          <a:ext cx="749935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320916"/>
                <a:gridCol w="1874838"/>
                <a:gridCol w="187483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Уч.год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Курсы  АО НЦ ПК "</a:t>
                      </a:r>
                      <a:r>
                        <a:rPr lang="ru-RU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Өрлеу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Курсы АО НЦ ПК "Өрлеу"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обновлённому содержанию образования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Курсы ПК для воспитателей при УМЦ РО КО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2019-2020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2020-2021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86215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Сведения по контингенту воспитанников школы-интерната</a:t>
            </a:r>
            <a:endParaRPr lang="ru-RU" sz="2800" b="1" dirty="0"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5" y="1142984"/>
          <a:ext cx="628654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3"/>
                <a:gridCol w="1500198"/>
                <a:gridCol w="1714513"/>
              </a:tblGrid>
              <a:tr h="370840">
                <a:tc rowSpan="2"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 учащихся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138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Классов комплектов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 начального звена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 среднего и старшего звена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Выпускников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882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14414" y="4071942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по интеграции воспитанников школы-интерната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1214414" y="4572008"/>
          <a:ext cx="7499349" cy="158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2020-2021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98195" algn="l"/>
                          <a:tab pos="1450340" algn="ctr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Интегрировано в общеобразовательные школы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7/5%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3/2%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245</TotalTime>
  <Words>1540</Words>
  <Application>Microsoft Office PowerPoint</Application>
  <PresentationFormat>Экран (4:3)</PresentationFormat>
  <Paragraphs>278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Сравнительный анализ УВР</vt:lpstr>
      <vt:lpstr>Организация учебного процесса:  </vt:lpstr>
      <vt:lpstr>Заседания  педагогического совета по следующим вопросам: </vt:lpstr>
      <vt:lpstr>Государственные  услуги:</vt:lpstr>
      <vt:lpstr>Количественный анализ педагогических кадров школы-интерната </vt:lpstr>
      <vt:lpstr>Качественный анализ  педагогов по категориям </vt:lpstr>
      <vt:lpstr>Качественный анализ педагогических кадров школы-интерната по  образовательному цензу </vt:lpstr>
      <vt:lpstr>Курсы повышения квалификации </vt:lpstr>
      <vt:lpstr>Сведения по контингенту воспитанников школы-интерната</vt:lpstr>
      <vt:lpstr>Сравнительный анализ по трудоустройству выпускников </vt:lpstr>
      <vt:lpstr>Работа Попечительского совета.  </vt:lpstr>
      <vt:lpstr>Воспитательные мероприятия: </vt:lpstr>
      <vt:lpstr>Слайд 13</vt:lpstr>
      <vt:lpstr>Слайд 14</vt:lpstr>
      <vt:lpstr>Анализ – сравнение социального состояния семей</vt:lpstr>
      <vt:lpstr>Развитие цифровой инфраструктуры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анализ УВР</dc:title>
  <dc:creator>Админ</dc:creator>
  <cp:lastModifiedBy>Админ</cp:lastModifiedBy>
  <cp:revision>28</cp:revision>
  <dcterms:created xsi:type="dcterms:W3CDTF">2021-06-07T04:57:31Z</dcterms:created>
  <dcterms:modified xsi:type="dcterms:W3CDTF">2021-06-09T10:31:39Z</dcterms:modified>
</cp:coreProperties>
</file>