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76" r:id="rId6"/>
    <p:sldId id="261" r:id="rId7"/>
    <p:sldId id="262" r:id="rId8"/>
    <p:sldId id="263" r:id="rId9"/>
    <p:sldId id="264" r:id="rId10"/>
    <p:sldId id="274" r:id="rId11"/>
    <p:sldId id="275" r:id="rId12"/>
  </p:sldIdLst>
  <p:sldSz cx="9906000" cy="6858000" type="A4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EEAF8"/>
    <a:srgbClr val="5154E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1380" y="-25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1998" tIns="45999" rIns="91998" bIns="4599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1998" tIns="45999" rIns="91998" bIns="45999" rtlCol="0"/>
          <a:lstStyle>
            <a:lvl1pPr algn="r">
              <a:defRPr sz="1200"/>
            </a:lvl1pPr>
          </a:lstStyle>
          <a:p>
            <a:fld id="{77A8804B-F35D-482E-B83B-D611D2CB7FCD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3300" y="1252538"/>
            <a:ext cx="48815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98" tIns="45999" rIns="91998" bIns="4599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4"/>
          </a:xfrm>
          <a:prstGeom prst="rect">
            <a:avLst/>
          </a:prstGeom>
        </p:spPr>
        <p:txBody>
          <a:bodyPr vert="horz" lIns="91998" tIns="45999" rIns="91998" bIns="45999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2754"/>
          </a:xfrm>
          <a:prstGeom prst="rect">
            <a:avLst/>
          </a:prstGeom>
        </p:spPr>
        <p:txBody>
          <a:bodyPr vert="horz" lIns="91998" tIns="45999" rIns="91998" bIns="4599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2754"/>
          </a:xfrm>
          <a:prstGeom prst="rect">
            <a:avLst/>
          </a:prstGeom>
        </p:spPr>
        <p:txBody>
          <a:bodyPr vert="horz" lIns="91998" tIns="45999" rIns="91998" bIns="45999" rtlCol="0" anchor="b"/>
          <a:lstStyle>
            <a:lvl1pPr algn="r">
              <a:defRPr sz="1200"/>
            </a:lvl1pPr>
          </a:lstStyle>
          <a:p>
            <a:fld id="{FFF82244-E881-4F27-8F06-82D091A7B7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8778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03300" y="1252538"/>
            <a:ext cx="4881563" cy="33813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3B2857-CDB9-480B-8930-0D3A1AAC556D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60085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609601"/>
            <a:ext cx="84201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953000"/>
            <a:ext cx="69342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95203" y="220680"/>
            <a:ext cx="8914815" cy="74379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95203" y="1604520"/>
            <a:ext cx="4350060" cy="49244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449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1371602"/>
            <a:ext cx="84201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4068765"/>
            <a:ext cx="84201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870450" y="3924300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087144" y="3924300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654789" y="3924300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2"/>
            <a:ext cx="437515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" y="1600200"/>
            <a:ext cx="4378452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4376870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5551" y="1600200"/>
            <a:ext cx="4378589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95300" y="2212848"/>
            <a:ext cx="4378452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061966" y="2212850"/>
            <a:ext cx="4378452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345" y="266700"/>
            <a:ext cx="3259006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066" y="273052"/>
            <a:ext cx="541218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345" y="2438402"/>
            <a:ext cx="3259006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541" y="228600"/>
            <a:ext cx="6187809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33804" y="1143000"/>
            <a:ext cx="655928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9541" y="5810250"/>
            <a:ext cx="6187809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0"/>
            <a:ext cx="89154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93626" y="6356352"/>
            <a:ext cx="2259806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E5B65C2-71F5-4314-8DF9-48866DC17BA9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4096" y="6356352"/>
            <a:ext cx="3085306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5219" y="6356352"/>
            <a:ext cx="608806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9162574" y="6499384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616547" y="6499384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DB9E48B4-FE7F-443E-BD76-153E52129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4846"/>
            <a:ext cx="9906000" cy="632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ru-RU" sz="2800" b="1" i="1" dirty="0">
                <a:solidFill>
                  <a:schemeClr val="tx2"/>
                </a:solidFill>
              </a:rPr>
              <a:t>ЕДИНОЕ ОБЩЕРЕСПУБЛИКАНСКОЕ РОДИТЕЛЬСКОЕ СОБРАНИЕ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0739" y="1092708"/>
            <a:ext cx="8604521" cy="46825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4859" y="1821134"/>
            <a:ext cx="9176083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000" b="1" dirty="0">
                <a:solidFill>
                  <a:srgbClr val="0070C0"/>
                </a:solidFill>
                <a:ea typeface="Ebrima" panose="02000000000000000000" pitchFamily="2" charset="0"/>
                <a:cs typeface="Ebrima" panose="02000000000000000000" pitchFamily="2" charset="0"/>
              </a:rPr>
              <a:t>Как помочь ребенку </a:t>
            </a:r>
          </a:p>
          <a:p>
            <a:pPr algn="ctr"/>
            <a:r>
              <a:rPr lang="ru-RU" sz="4000" b="1" dirty="0">
                <a:solidFill>
                  <a:srgbClr val="0070C0"/>
                </a:solidFill>
                <a:ea typeface="Ebrima" panose="02000000000000000000" pitchFamily="2" charset="0"/>
                <a:cs typeface="Ebrima" panose="02000000000000000000" pitchFamily="2" charset="0"/>
              </a:rPr>
              <a:t>при дистанционном обучении?</a:t>
            </a:r>
          </a:p>
          <a:p>
            <a:pPr algn="ctr">
              <a:lnSpc>
                <a:spcPct val="100000"/>
              </a:lnSpc>
            </a:pPr>
            <a:endParaRPr lang="ru-RU" b="1" dirty="0">
              <a:solidFill>
                <a:srgbClr val="0070C0"/>
              </a:solidFill>
            </a:endParaRPr>
          </a:p>
          <a:p>
            <a:pPr algn="ctr">
              <a:lnSpc>
                <a:spcPct val="100000"/>
              </a:lnSpc>
            </a:pPr>
            <a:endParaRPr lang="ru-RU" sz="10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0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0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0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0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0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0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0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40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год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738" y="4422992"/>
            <a:ext cx="1919288" cy="19335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44836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6001102-8EB9-473C-B0E6-DCD14C3BFC67}"/>
              </a:ext>
            </a:extLst>
          </p:cNvPr>
          <p:cNvSpPr txBox="1"/>
          <p:nvPr/>
        </p:nvSpPr>
        <p:spPr>
          <a:xfrm>
            <a:off x="138781" y="1107756"/>
            <a:ext cx="957094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Будьте в курсе того, чем занимаются ваши дети в Интернете. Попросите их научить вас пользоваться приложениями, которыми вы не пользовались ранее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Научите открывать полезные сайты, познавательные ресурсы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Задавайте вопросы, что интересного узнал после знакомства с информацией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Помогите своим детям понять, что они не должны размещать в Сети информацию о себе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ваш ребенок получает спам (нежелательную электронную почту), напомните ему, чтобы он не верил написанному в таких письмах и ни в коем случае не отвечал на них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Объясните детям, что нельзя открывать файлы, присланные незнакомыми людьми. Эти файлы могут содержать вирусы или фото- видеоматериалы непристойного или агрессивного содержания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Объясните, что некоторые люди в Интернете могут говорить неправду и быть не теми, за кого себя выдают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Постоянно общайтесь со своими детьми, рассказывайте, советуйте, как правильно поступать и реагировать на действия других людей в Интернете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Научите своих детей правильно реагировать, если их кто-то обидел в Сети или они получили/натолкнулись на агрессивный контент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Убедитесь, что на компьютере, которым пользуются ваши дети, установлены и правильно настроены средства фильтрации по возрасту</a:t>
            </a:r>
          </a:p>
          <a:p>
            <a:endParaRPr lang="ru-RU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3">
            <a:extLst>
              <a:ext uri="{FF2B5EF4-FFF2-40B4-BE49-F238E27FC236}">
                <a16:creationId xmlns="" xmlns:a16="http://schemas.microsoft.com/office/drawing/2014/main" id="{DB9E48B4-FE7F-443E-BD76-153E52129D7D}"/>
              </a:ext>
            </a:extLst>
          </p:cNvPr>
          <p:cNvSpPr txBox="1">
            <a:spLocks/>
          </p:cNvSpPr>
          <p:nvPr/>
        </p:nvSpPr>
        <p:spPr>
          <a:xfrm>
            <a:off x="1553440" y="148081"/>
            <a:ext cx="6754092" cy="6328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600" b="1" i="1" dirty="0" smtClean="0">
                <a:solidFill>
                  <a:schemeClr val="tx2"/>
                </a:solidFill>
              </a:rPr>
              <a:t>Рекомендации  для  </a:t>
            </a:r>
            <a:r>
              <a:rPr lang="ru-RU" sz="2600" b="1" i="1" dirty="0">
                <a:solidFill>
                  <a:schemeClr val="tx2"/>
                </a:solidFill>
              </a:rPr>
              <a:t>родителей</a:t>
            </a:r>
          </a:p>
        </p:txBody>
      </p:sp>
    </p:spTree>
    <p:extLst>
      <p:ext uri="{BB962C8B-B14F-4D97-AF65-F5344CB8AC3E}">
        <p14:creationId xmlns="" xmlns:p14="http://schemas.microsoft.com/office/powerpoint/2010/main" val="2323595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9B639A6-6CDB-4A0F-98A1-CF5BA04DAEB3}"/>
              </a:ext>
            </a:extLst>
          </p:cNvPr>
          <p:cNvSpPr txBox="1"/>
          <p:nvPr/>
        </p:nvSpPr>
        <p:spPr>
          <a:xfrm>
            <a:off x="199306" y="1390373"/>
            <a:ext cx="95073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Поместите компьютер на видном месте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Ограничьте время для игр  в Интернете во внеурочное время (15–30 минут в день)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Интересуйтесь историей посещения Интернета вашим ребенком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Говорите с ребенком о том, что он видит и делает в компьютере или мобильном устройстве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Предлагайте детям проводить время у компьютера с толком и осваивать конкретные умения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Показывайте пример. Дети в большой мере копируют поведение своих родителей </a:t>
            </a:r>
          </a:p>
        </p:txBody>
      </p:sp>
      <p:sp>
        <p:nvSpPr>
          <p:cNvPr id="8" name="Заголовок 3">
            <a:extLst>
              <a:ext uri="{FF2B5EF4-FFF2-40B4-BE49-F238E27FC236}">
                <a16:creationId xmlns="" xmlns:a16="http://schemas.microsoft.com/office/drawing/2014/main" id="{DB9E48B4-FE7F-443E-BD76-153E52129D7D}"/>
              </a:ext>
            </a:extLst>
          </p:cNvPr>
          <p:cNvSpPr txBox="1">
            <a:spLocks/>
          </p:cNvSpPr>
          <p:nvPr/>
        </p:nvSpPr>
        <p:spPr>
          <a:xfrm>
            <a:off x="0" y="251180"/>
            <a:ext cx="9906000" cy="6328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600" b="1" i="1" dirty="0">
                <a:solidFill>
                  <a:schemeClr val="tx2"/>
                </a:solidFill>
              </a:rPr>
              <a:t>Контроль работы детей в сети Интернет</a:t>
            </a:r>
          </a:p>
        </p:txBody>
      </p:sp>
    </p:spTree>
    <p:extLst>
      <p:ext uri="{BB962C8B-B14F-4D97-AF65-F5344CB8AC3E}">
        <p14:creationId xmlns="" xmlns:p14="http://schemas.microsoft.com/office/powerpoint/2010/main" val="2742331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DB9E48B4-FE7F-443E-BD76-153E52129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4846"/>
            <a:ext cx="9906000" cy="632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ru-RU" sz="2800" b="1" i="1" dirty="0">
                <a:solidFill>
                  <a:schemeClr val="tx2"/>
                </a:solidFill>
              </a:rPr>
              <a:t>ЕДИНОЕ ОБЩЕРЕСПУБЛИКАНСКОЕ РОДИТЕЛЬСКОЕ СОБРАНИЕ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0739" y="1092708"/>
            <a:ext cx="8604521" cy="46825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8408" y="1658451"/>
            <a:ext cx="917608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accent2"/>
                </a:solidFill>
              </a:rPr>
              <a:t>Дата проведения:</a:t>
            </a:r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 </a:t>
            </a: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сентября 2020 года</a:t>
            </a:r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>
              <a:solidFill>
                <a:srgbClr val="0070C0"/>
              </a:solidFill>
            </a:endParaRPr>
          </a:p>
          <a:p>
            <a:pPr algn="just"/>
            <a:r>
              <a:rPr lang="ru-RU" sz="2400" b="1" dirty="0">
                <a:solidFill>
                  <a:schemeClr val="accent2"/>
                </a:solidFill>
              </a:rPr>
              <a:t>Цель родительского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ru-RU" sz="2400" b="1" dirty="0">
                <a:solidFill>
                  <a:schemeClr val="accent2"/>
                </a:solidFill>
              </a:rPr>
              <a:t>собрания:</a:t>
            </a:r>
          </a:p>
          <a:p>
            <a:pPr algn="just"/>
            <a:endParaRPr lang="kk-KZ" sz="2400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just"/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информирование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родителей (законных представителей детей) об особенностях обучения детей в дистанционном формате</a:t>
            </a:r>
          </a:p>
          <a:p>
            <a:pPr algn="just"/>
            <a:endParaRPr lang="ru-RU" sz="2400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solidFill>
                  <a:srgbClr val="0070C0"/>
                </a:solidFill>
              </a:rPr>
              <a:t>	</a:t>
            </a:r>
            <a:endParaRPr lang="ru-RU" sz="40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u-RU" sz="2400" b="1" dirty="0">
                <a:solidFill>
                  <a:srgbClr val="0070C0"/>
                </a:solidFill>
              </a:rPr>
              <a:t>2020 год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407" y="4657862"/>
            <a:ext cx="2321719" cy="1600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60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DB9E48B4-FE7F-443E-BD76-153E52129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4846"/>
            <a:ext cx="9906000" cy="632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ru-RU" sz="2800" b="1" i="1" dirty="0">
                <a:solidFill>
                  <a:schemeClr val="tx2"/>
                </a:solidFill>
              </a:rPr>
              <a:t>ЕДИНОЕ ОБЩЕРЕСПУБЛИКАНСКОЕ РОДИТЕЛЬСКОЕ СОБРАНИЕ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0739" y="1092708"/>
            <a:ext cx="8604521" cy="46825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7266" y="1092709"/>
            <a:ext cx="917608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accent2"/>
                </a:solidFill>
              </a:rPr>
              <a:t>ШАГ № 1:</a:t>
            </a:r>
          </a:p>
          <a:p>
            <a:pPr algn="just"/>
            <a:endParaRPr lang="en-US" sz="2400" dirty="0">
              <a:solidFill>
                <a:srgbClr val="0070C0"/>
              </a:solidFill>
            </a:endParaRPr>
          </a:p>
          <a:p>
            <a:pPr algn="just"/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Попробуйте убедить ребенка в том, что система принуждения отходит в прошлое. Каждый человек в современном мире понимает ту меру ответственности за свою жизнь, которую она несет. Никто не поможет тебе стать образованным и успешным человеком, если ты сам не захочешь и не научишься этому. Дистанционное образование дает уникальный шанс доказать самому себе, чего ты стоишь. </a:t>
            </a:r>
          </a:p>
          <a:p>
            <a:pPr algn="just"/>
            <a:endParaRPr lang="ru-RU" sz="24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1" dirty="0">
                <a:solidFill>
                  <a:schemeClr val="accent2"/>
                </a:solidFill>
              </a:rPr>
              <a:t>Внимание!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Главная цель родителей - помочь ребенку понять ответственность и создать максимально комфортные условия для того, чтобы он смог овладеть навыками дистанционного обучения.</a:t>
            </a:r>
          </a:p>
        </p:txBody>
      </p:sp>
    </p:spTree>
    <p:extLst>
      <p:ext uri="{BB962C8B-B14F-4D97-AF65-F5344CB8AC3E}">
        <p14:creationId xmlns="" xmlns:p14="http://schemas.microsoft.com/office/powerpoint/2010/main" val="3275299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DB9E48B4-FE7F-443E-BD76-153E52129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4846"/>
            <a:ext cx="9906000" cy="632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ru-RU" sz="2800" b="1" i="1" dirty="0">
                <a:solidFill>
                  <a:schemeClr val="tx2"/>
                </a:solidFill>
              </a:rPr>
              <a:t>ЕДИНОЕ ОБЩЕРЕСПУБЛИКАНСКОЕ РОДИТЕЛЬСКОЕ СОБРАНИЕ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0739" y="1092708"/>
            <a:ext cx="8604521" cy="46825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2437" y="887709"/>
            <a:ext cx="917608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accent2"/>
                </a:solidFill>
              </a:rPr>
              <a:t>ШАГ № 2:</a:t>
            </a:r>
          </a:p>
          <a:p>
            <a:pPr algn="just"/>
            <a:endParaRPr lang="en-US" sz="2400" dirty="0">
              <a:solidFill>
                <a:srgbClr val="0070C0"/>
              </a:solidFill>
            </a:endParaRPr>
          </a:p>
          <a:p>
            <a:pPr indent="-342900" algn="just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Подготовьтесь к дистанционному обучению технически, проверьте компьютер, доступ к сети, микрофон</a:t>
            </a:r>
          </a:p>
          <a:p>
            <a:pPr indent="-342900" algn="just"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42900" algn="just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Ознакомьтесь с особенностями платформы, выбранной школой </a:t>
            </a:r>
          </a:p>
          <a:p>
            <a:pPr indent="-342900" algn="just"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42900" algn="just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Изучите характер коммуникаций с учителями, администрацией, классным руководителем, технической поддержкой</a:t>
            </a:r>
          </a:p>
          <a:p>
            <a:pPr algn="just"/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42900" algn="just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Изучите ход прохождения уроков, тем, ознакомьтесь с системой оценивания, расписанием</a:t>
            </a:r>
          </a:p>
          <a:p>
            <a:pPr algn="just"/>
            <a:endParaRPr lang="ru-RU" sz="2400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0849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DB9E48B4-FE7F-443E-BD76-153E52129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4846"/>
            <a:ext cx="9906000" cy="632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ru-RU" sz="2800" b="1" i="1" dirty="0">
                <a:solidFill>
                  <a:schemeClr val="tx2"/>
                </a:solidFill>
              </a:rPr>
              <a:t>ЕДИНОЕ ОБЩЕРЕСПУБЛИКАНСКОЕ РОДИТЕЛЬСКОЕ СОБРАНИЕ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0739" y="1092708"/>
            <a:ext cx="8604521" cy="46825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2437" y="887709"/>
            <a:ext cx="9176083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accent2"/>
                </a:solidFill>
              </a:rPr>
              <a:t>ШАГ № </a:t>
            </a:r>
            <a:r>
              <a:rPr lang="en-US" sz="2400" b="1" dirty="0">
                <a:solidFill>
                  <a:schemeClr val="accent2"/>
                </a:solidFill>
              </a:rPr>
              <a:t>3</a:t>
            </a:r>
            <a:r>
              <a:rPr lang="ru-RU" sz="2400" b="1" dirty="0">
                <a:solidFill>
                  <a:schemeClr val="accent2"/>
                </a:solidFill>
              </a:rPr>
              <a:t>:</a:t>
            </a:r>
          </a:p>
          <a:p>
            <a:pPr algn="just"/>
            <a:endParaRPr lang="en-US" sz="240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Сделайте обучение комфортным.</a:t>
            </a:r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ваш ребенок хорошо знаком с компьютером и не испытывает трудностей коммуникации онлайн, дайте ему больше свободы. Такая взрослая и серьезная форма обучения может раскрыть в нем неожиданные таланты самоорганизации.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Дайте ему почувствовать ответственность!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chemeClr val="accent2"/>
                </a:solidFill>
              </a:rPr>
              <a:t>Контролируйте его. </a:t>
            </a: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 делайте это тактично. Отслеживайте время его работы.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Следите за тем, чтобы ваш ребенок не просиживал за компьютером с утра до вечера без передышки. После прохождения каждого урока необходимо проводить физкультминутку. </a:t>
            </a:r>
            <a:r>
              <a:rPr lang="ru-RU" sz="2400" dirty="0">
                <a:solidFill>
                  <a:schemeClr val="tx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chemeClr val="tx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983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Прямоугольник 4"/>
          <p:cNvSpPr/>
          <p:nvPr/>
        </p:nvSpPr>
        <p:spPr>
          <a:xfrm>
            <a:off x="3646486" y="993587"/>
            <a:ext cx="59670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DB9E48B4-FE7F-443E-BD76-153E52129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4846"/>
            <a:ext cx="9906000" cy="6328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ru-RU" sz="2800" b="1" i="1" dirty="0">
                <a:solidFill>
                  <a:schemeClr val="tx2"/>
                </a:solidFill>
              </a:rPr>
              <a:t>ЕДИНОЕ ОБЩЕРЕСПУБЛИКАНСКОЕ РОДИТЕЛЬСКОЕ СОБРАНИЕ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0739" y="1092708"/>
            <a:ext cx="8604521" cy="46825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1026" y="887709"/>
            <a:ext cx="910309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ru-RU" sz="2800" b="1" dirty="0">
                <a:solidFill>
                  <a:schemeClr val="accent2"/>
                </a:solidFill>
              </a:rPr>
              <a:t>Виды разминок для детей:</a:t>
            </a:r>
          </a:p>
          <a:p>
            <a:pPr algn="just"/>
            <a:endParaRPr lang="ru-RU" sz="24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физкультминутка;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суперфизкультминутка</a:t>
            </a: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веселая зарядка;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профилактика сколиоза;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зажигательная танцевальная аэробика;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минут танца </a:t>
            </a:r>
          </a:p>
          <a:p>
            <a:pPr algn="just"/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0116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DB9E48B4-FE7F-443E-BD76-153E52129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4846"/>
            <a:ext cx="9906000" cy="6328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ru-RU" sz="2800" b="1" i="1" dirty="0">
                <a:solidFill>
                  <a:schemeClr val="tx2"/>
                </a:solidFill>
              </a:rPr>
              <a:t>ЕДИНОЕ ОБЩЕРЕСПУБЛИКАНСКОЕ РОДИТЕЛЬСКОЕ СОБРАНИЕ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0739" y="1092708"/>
            <a:ext cx="8604521" cy="46825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 useBgFill="1">
        <p:nvSpPr>
          <p:cNvPr id="5" name="Прямоугольник 4"/>
          <p:cNvSpPr/>
          <p:nvPr/>
        </p:nvSpPr>
        <p:spPr>
          <a:xfrm>
            <a:off x="242437" y="887709"/>
            <a:ext cx="91760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sz="8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2949" y="887709"/>
            <a:ext cx="936116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ru-RU" sz="2800" b="1" dirty="0">
                <a:solidFill>
                  <a:schemeClr val="accent2"/>
                </a:solidFill>
              </a:rPr>
              <a:t>ШАГ № </a:t>
            </a:r>
            <a:r>
              <a:rPr lang="en-US" sz="2800" b="1" dirty="0">
                <a:solidFill>
                  <a:schemeClr val="accent2"/>
                </a:solidFill>
              </a:rPr>
              <a:t>4</a:t>
            </a:r>
            <a:r>
              <a:rPr lang="ru-RU" sz="2800" b="1" dirty="0">
                <a:solidFill>
                  <a:schemeClr val="accent2"/>
                </a:solidFill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случае если ребенок испытывает трудности, помогите ему приспособиться к продуктивной работе с компьютером.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Пройдите несколько уроков вместе с ним. Если у вас возникают вопросы или замечания по поводу учебного материала или его подачи, свяжитесь с учителем или технической поддержкой.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Проследите за коммуникацией ребенка и преподавателя. Несмотря на то, что это удаленная школа, такой контакт должен стать обязательным. Обучение должно приносит радость познания, тогда вы увидите результат.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chemeClr val="accent2"/>
                </a:solidFill>
              </a:rPr>
              <a:t>Внимание!</a:t>
            </a:r>
            <a:r>
              <a:rPr lang="ru-RU" sz="2400" b="1" dirty="0">
                <a:solidFill>
                  <a:schemeClr val="accent2"/>
                </a:solidFill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Обратная связь с учителем - важный фактор усвоения знаний. Ребенок должен видеть свои успехи и работать над ошибками.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0648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6589230-E529-4A43-A877-1A56562BB126}"/>
              </a:ext>
            </a:extLst>
          </p:cNvPr>
          <p:cNvSpPr/>
          <p:nvPr/>
        </p:nvSpPr>
        <p:spPr>
          <a:xfrm>
            <a:off x="261032" y="1169094"/>
            <a:ext cx="94766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1675" y="4152806"/>
            <a:ext cx="91362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pPr algn="just"/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Находиться на связи с классным руководителем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1674" y="1201049"/>
            <a:ext cx="93160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Соблюдать расписание занятий с учетом уроков в </a:t>
            </a:r>
            <a:r>
              <a:rPr lang="ru-RU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асинхронном формате </a:t>
            </a: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планировать учебный день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21675" y="1978182"/>
            <a:ext cx="931601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pPr lvl="0" algn="just"/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Изучать материалы и выполнять учебные задания по предметам в соответствии с установленным расписанием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25021" y="2924812"/>
            <a:ext cx="92467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Прикреплять ответы посредством возможностей Интернет - платформ, электронных журналов или отправлять через электронную почту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25021" y="3743206"/>
            <a:ext cx="9246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Изучать комментарии учителя по заданиям и выполнять его рекомендации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1224" y="4797906"/>
            <a:ext cx="91362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Работать с учителями в любом доступном режиме, при необходимости направлять учителю возникшие вопросы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1674" y="5688907"/>
            <a:ext cx="91362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Соблюдать санитарные нормы относительно длительности непрерывной работы за компьютерным оборудованием</a:t>
            </a:r>
          </a:p>
        </p:txBody>
      </p:sp>
      <p:sp>
        <p:nvSpPr>
          <p:cNvPr id="12" name="Заголовок 3">
            <a:extLst>
              <a:ext uri="{FF2B5EF4-FFF2-40B4-BE49-F238E27FC236}">
                <a16:creationId xmlns="" xmlns:a16="http://schemas.microsoft.com/office/drawing/2014/main" id="{DB9E48B4-FE7F-443E-BD76-153E52129D7D}"/>
              </a:ext>
            </a:extLst>
          </p:cNvPr>
          <p:cNvSpPr txBox="1">
            <a:spLocks/>
          </p:cNvSpPr>
          <p:nvPr/>
        </p:nvSpPr>
        <p:spPr>
          <a:xfrm>
            <a:off x="0" y="452553"/>
            <a:ext cx="9906000" cy="6328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500" b="1" i="1" dirty="0">
                <a:solidFill>
                  <a:schemeClr val="tx2"/>
                </a:solidFill>
              </a:rPr>
              <a:t>Рекомендации по организации учебного дня обучающегося</a:t>
            </a:r>
          </a:p>
        </p:txBody>
      </p:sp>
    </p:spTree>
    <p:extLst>
      <p:ext uri="{BB962C8B-B14F-4D97-AF65-F5344CB8AC3E}">
        <p14:creationId xmlns="" xmlns:p14="http://schemas.microsoft.com/office/powerpoint/2010/main" val="3403885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56CEFB3-CB77-41CE-AE0E-0CC30C4C0D37}"/>
              </a:ext>
            </a:extLst>
          </p:cNvPr>
          <p:cNvSpPr txBox="1"/>
          <p:nvPr/>
        </p:nvSpPr>
        <p:spPr>
          <a:xfrm>
            <a:off x="109961" y="1041024"/>
            <a:ext cx="968607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 связи с ограничительными мероприятиями, связанными с недопущением распространения коронавирусной инфекции внесены изменения в Правила оценивания: </a:t>
            </a:r>
            <a:endParaRPr lang="kk-KZ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buFont typeface="Wingdings" panose="05000000000000000000" pitchFamily="2" charset="2"/>
              <a:buChar char="Ø"/>
            </a:pPr>
            <a:r>
              <a:rPr lang="kk-K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Учащиеся 1 класса не оцениваются </a:t>
            </a:r>
          </a:p>
          <a:p>
            <a:pPr indent="-285750">
              <a:buFont typeface="Wingdings" panose="05000000000000000000" pitchFamily="2" charset="2"/>
              <a:buChar char="Ø"/>
            </a:pPr>
            <a:endParaRPr lang="kk-KZ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 </a:t>
            </a:r>
            <a:r>
              <a:rPr lang="kk-KZ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2-10-х </a:t>
            </a:r>
            <a:r>
              <a:rPr lang="kk-K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классах </a:t>
            </a:r>
            <a:r>
              <a:rPr lang="ru-RU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учебные достижения учащихся будут оцениваться ежедневно. Но не обязательно каждый день получать результаты оценивания (</a:t>
            </a:r>
            <a:r>
              <a:rPr lang="ru-RU" sz="20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формативно</a:t>
            </a:r>
            <a:r>
              <a:rPr lang="ru-RU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 четверти проводится 1 </a:t>
            </a:r>
            <a:r>
              <a:rPr lang="kk-K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суммативная работа за раздел (далее - СОР) и 1 суммативная работа за четверть (далее - СОЧ)</a:t>
            </a:r>
            <a:r>
              <a:rPr lang="ru-RU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предметам</a:t>
            </a:r>
          </a:p>
          <a:p>
            <a:endParaRPr lang="ru-RU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buFont typeface="Wingdings" panose="05000000000000000000" pitchFamily="2" charset="2"/>
              <a:buChar char="Ø"/>
            </a:pPr>
            <a:r>
              <a:rPr lang="kk-K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Рекомендуется проведение СОР в </a:t>
            </a:r>
            <a:r>
              <a:rPr lang="kk-KZ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2-10 </a:t>
            </a:r>
            <a:r>
              <a:rPr lang="kk-K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классах с 5 по 15 октября 2020 года, СОЧ в                     </a:t>
            </a:r>
            <a:r>
              <a:rPr lang="kk-KZ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2-10 </a:t>
            </a:r>
            <a:r>
              <a:rPr lang="kk-K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классах - с 28 октября 2020 года. Каждая школа выбирает время проведения/исходя из графика обучения</a:t>
            </a:r>
          </a:p>
          <a:p>
            <a:pPr indent="-285750">
              <a:buFont typeface="Wingdings" panose="05000000000000000000" pitchFamily="2" charset="2"/>
              <a:buChar char="Ø"/>
            </a:pPr>
            <a:r>
              <a:rPr lang="kk-K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выставлении оценок за четверть учитываются результаты ежедневного оценивания, 1 СОР, 1 СОЧ.</a:t>
            </a:r>
            <a:endParaRPr lang="ru-RU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solidFill>
                  <a:srgbClr val="0070C0"/>
                </a:solidFill>
              </a:rPr>
              <a:t>	</a:t>
            </a:r>
            <a:endParaRPr lang="ru-RU" dirty="0"/>
          </a:p>
        </p:txBody>
      </p:sp>
      <p:sp>
        <p:nvSpPr>
          <p:cNvPr id="6" name="Заголовок 3">
            <a:extLst>
              <a:ext uri="{FF2B5EF4-FFF2-40B4-BE49-F238E27FC236}">
                <a16:creationId xmlns="" xmlns:a16="http://schemas.microsoft.com/office/drawing/2014/main" id="{DB9E48B4-FE7F-443E-BD76-153E52129D7D}"/>
              </a:ext>
            </a:extLst>
          </p:cNvPr>
          <p:cNvSpPr txBox="1">
            <a:spLocks/>
          </p:cNvSpPr>
          <p:nvPr/>
        </p:nvSpPr>
        <p:spPr>
          <a:xfrm>
            <a:off x="0" y="279299"/>
            <a:ext cx="9906000" cy="6328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600" b="1" i="1" dirty="0">
                <a:solidFill>
                  <a:schemeClr val="tx2"/>
                </a:solidFill>
              </a:rPr>
              <a:t>Оценивание учебных достижений учащихся </a:t>
            </a:r>
          </a:p>
        </p:txBody>
      </p:sp>
    </p:spTree>
    <p:extLst>
      <p:ext uri="{BB962C8B-B14F-4D97-AF65-F5344CB8AC3E}">
        <p14:creationId xmlns="" xmlns:p14="http://schemas.microsoft.com/office/powerpoint/2010/main" val="3821166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4811</TotalTime>
  <Words>888</Words>
  <Application>Microsoft Office PowerPoint</Application>
  <PresentationFormat>Лист A4 (210x297 мм)</PresentationFormat>
  <Paragraphs>130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Исполнительная</vt:lpstr>
      <vt:lpstr>ЕДИНОЕ ОБЩЕРЕСПУБЛИКАНСКОЕ РОДИТЕЛЬСКОЕ СОБРАНИЕ</vt:lpstr>
      <vt:lpstr>ЕДИНОЕ ОБЩЕРЕСПУБЛИКАНСКОЕ РОДИТЕЛЬСКОЕ СОБРАНИЕ</vt:lpstr>
      <vt:lpstr>ЕДИНОЕ ОБЩЕРЕСПУБЛИКАНСКОЕ РОДИТЕЛЬСКОЕ СОБРАНИЕ</vt:lpstr>
      <vt:lpstr>ЕДИНОЕ ОБЩЕРЕСПУБЛИКАНСКОЕ РОДИТЕЛЬСКОЕ СОБРАНИЕ</vt:lpstr>
      <vt:lpstr>ЕДИНОЕ ОБЩЕРЕСПУБЛИКАНСКОЕ РОДИТЕЛЬСКОЕ СОБРАНИЕ</vt:lpstr>
      <vt:lpstr>ЕДИНОЕ ОБЩЕРЕСПУБЛИКАНСКОЕ РОДИТЕЛЬСКОЕ СОБРАНИЕ</vt:lpstr>
      <vt:lpstr>ЕДИНОЕ ОБЩЕРЕСПУБЛИКАНСКОЕ РОДИТЕЛЬСКОЕ СОБРАНИЕ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ЕДИНОЕ ОБЩЕРЕСПУБЛИКАНСКОЕ РОДИТЕЛЬСКОЕ СОБРАНИЕ</dc:title>
  <dc:creator>Кульсариева Гульмира Алимбаевна</dc:creator>
  <cp:lastModifiedBy>Админ</cp:lastModifiedBy>
  <cp:revision>51</cp:revision>
  <cp:lastPrinted>2020-09-14T11:50:21Z</cp:lastPrinted>
  <dcterms:created xsi:type="dcterms:W3CDTF">2020-09-10T07:02:15Z</dcterms:created>
  <dcterms:modified xsi:type="dcterms:W3CDTF">2021-01-14T10:45:25Z</dcterms:modified>
</cp:coreProperties>
</file>